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r>
              <a:t>Nevertheless, an enormous amount of wealth was created by the process of globalization. Because of globalization, the world as a whole shared in the upward leap of wealth that was the Commercial Revolution of 1500-1770—recall our guesses that the pace of growth h of the value of the human stock of useful economic ideas about technology and organization surged from 0.035%/year to 0.15%/year as the world crossed 1500, with the invention of the caravel. And, while the world did not share equally in the subsequent jump as it crossed 1770, the industrial revolution began, and h jumped to 0.69%/year, it did share. And some—perhaps a tenth?—of that further acceleration was due to globalization. And the same could be said of the further jump to 2.1%/year as the world crossed 1870 and MEG began. This time globalization accounted for perhaps 1/3 of the jump.</a:t>
            </a:r>
          </a:p>
          <a:p>
            <a:pPr/>
          </a:p>
          <a:p>
            <a:pPr/>
            <a:r>
              <a:t>And then began the dance of global comparative advantage. How was the surplus from globalization in the context of modern economic growth to be divided. Who was going to gain the most from the process of global comparative advantage?</a:t>
            </a:r>
          </a:p>
          <a:p>
            <a:pPr/>
          </a:p>
          <a:p>
            <a:pPr/>
            <a:r>
              <a:t>Countries have an incentive to implement policies that will concentrate their comparative advantage in a leading sector. </a:t>
            </a:r>
          </a:p>
          <a:p>
            <a:pPr/>
            <a:r>
              <a:t>A few countries—South Korea or Taiwan—appear to have been successful at this. Many other times, these policies failed spectacularly.</a:t>
            </a:r>
          </a:p>
          <a:p>
            <a:pPr/>
          </a:p>
          <a:p>
            <a:pPr/>
            <a:r>
              <a:t>Development economists in the 1940s and 50s challenged the conventional wisdom that globalization had been beneficial for developing countries. Classical economists had argued that trade integration should—if anything—benefit developing countries in the long-run, because the supply of land is inelastic. But, empirically, this seemed not to be obviously so. And so  economists started to question this conventional wisdom in the aftermath of the Great Depression. </a:t>
            </a:r>
          </a:p>
          <a:p>
            <a:pPr/>
          </a:p>
          <a:p>
            <a:pPr/>
            <a:r>
              <a:t>Charlie Kindleberger (1943): The terms of trade of agriculture decline over the long run due to Engel’s law, and so responding to today’s global market price signals by specializing in agriculture traps an economy in a dead end. Raul Prebisch (1950) focused on monopoly power in the global north as the source of the twist of the terms of trade of agricultural-exporting poor and developing countries against them. In his view the causes were organized labor and industrial monopoliy capiital in the global north. Hans Singer (1950) noted the process of de-industrialization in developing countries that exposed themselvs to the world market. </a:t>
            </a:r>
          </a:p>
          <a:p>
            <a:pPr/>
          </a:p>
          <a:p>
            <a:pPr/>
            <a:r>
              <a:t>W. Arthur Lewis began arguing in (1954) that surplus labor leads the gains from technological progress in agriculture to accrue to consumers in the developed world—we saw this argument before, when we read his book on the evolution of the international economic order.</a:t>
            </a:r>
          </a:p>
          <a:p>
            <a:pPr/>
          </a:p>
          <a:p>
            <a:pPr/>
            <a:r>
              <a:t>Baran (1957) and Furtado (1959) focused their attention on the internal colonization of the global south by its elites—most of the returns from trade accrue to large landowners or foreign investors and are spent abroad</a:t>
            </a:r>
          </a:p>
          <a:p>
            <a:pPr/>
          </a:p>
          <a:p>
            <a:pPr/>
            <a:r>
              <a:t>But the policies of import-substitution industrialization that the Prebisches and Singers recommended were no more successful in inducing global south catchup in the post-WWII world. </a:t>
            </a:r>
          </a:p>
          <a:p>
            <a:pPr/>
          </a:p>
          <a:p>
            <a:pPr/>
            <a:r>
              <a:t>There is hope that we are finally seeing a less unequal distribution of the fruits of globalization. But at the moment that is still much more of a hope than a confident certainty. Yes, the global south has begun to catch up in the past two decades. Yes, even Africa is now growing rapidly. But more than half of the catchup has been the result of inept policies and slow growth in the global north since 2000.</a:t>
            </a:r>
          </a:p>
          <a:p>
            <a:pPr/>
          </a:p>
          <a:p>
            <a:pPr/>
            <a:r>
              <a:t>Trade has not been nearly the engine of development that economists like Adam Smith and his successors had confidently expected.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During the Vietnam period at least, it gave effect to the preferences expressed by American policymakers. Here are four:</a:t>
            </a:r>
          </a:p>
          <a:p>
            <a:pPr/>
          </a:p>
          <a:p>
            <a:pPr/>
            <a:r>
              <a:t>General William Westmoreland: “[Overwhelming firepower] will hamper [the VC’s] operations, reduce his forces, destroy his morale and materially detract from his ability to prosecute the war effectively…” “To thwart the communist’s designs, it is necessary to eliminate the ‘fish’ from the ‘water’, or dry up the ‘water ‘…” This last is a reference to a statement of Mao Zedong’s to the effect that the guerrilla needs to be a fish who can swim effortlessly through the water that is the population. In this context, to “dry up the ‘water’” might be to make the civilian population shun the guerrillas. But I do not think anyone should make a bet that that is how Westmoreland’s soldiers heard him, or that that was what he meant. I think he meant something else.</a:t>
            </a:r>
          </a:p>
          <a:p>
            <a:pPr/>
          </a:p>
          <a:p>
            <a:pPr/>
            <a:r>
              <a:t>General William DePuy: “The solution in Vietnam is more bombs, more shells, more napalm…”</a:t>
            </a:r>
          </a:p>
          <a:p>
            <a:pPr/>
          </a:p>
          <a:p>
            <a:pPr/>
            <a:r>
              <a:t>National Security Advisor Mcgeorge Bundy: “A reprisal policy—to the extent that it demonstrates U.S. willingness to employ this new norm in counter-insurgency—will set a higher price for the future upon all adventures of guerrilla warfare, and it should therefore increase our ability to deter such adventures…” “Even if it fails… [bombing] will be worth it. At a minimum, it will damp down the charge that we did not do all that we could have done…”</a:t>
            </a:r>
          </a:p>
          <a:p>
            <a:pPr/>
          </a:p>
          <a:p>
            <a:pPr/>
            <a:r>
              <a:t>NSA Walt Whitman Rostow: “[Needed:] a ruthless projection to the peasantry that the central government intends to be the wave of the future…”</a:t>
            </a:r>
          </a:p>
          <a:p>
            <a:pPr/>
          </a:p>
          <a:p>
            <a:pPr/>
            <a:r>
              <a:t>The Napalm Girl, Phan Thi Kim Phúc, despite having received third-degree burns over half her body, is alive and well and living in Toronto. Two of her young cousins did not survive the attack.</a:t>
            </a:r>
          </a:p>
          <a:p>
            <a:pPr/>
          </a:p>
          <a:p>
            <a:pPr/>
            <a:r>
              <a:t>I met Walt Rostow. I liked Walt Rostow. I love his books—he was, at bottom, an economic historian and a development economist, focused on how now-rich countries became rich and what lessons we could learn and apply to make now-poor countries rich. He was chosen to be national security advisor in an age in which it was credible that an expert on economic development rather than a specialist in bombs and bullets would be a national security advisor. But, on issues of strategy and military power, he turned out to be a superhawk—not wise enough to be a John Adams.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And here are two more:</a:t>
            </a:r>
          </a:p>
          <a:p>
            <a:pPr/>
          </a:p>
          <a:p>
            <a:pPr/>
            <a:r>
              <a:t>Academic, advisor, and perennial explainer of American policies Sam Huntington: “The principal reason for this massive influx of population into the urban areas is, of course, the intensification of the war… refugees…. dramatic and often heartrending.... In the past the Viet Cong could expect to win the war simply by preventing Saigon from extending its control in the rural areas. This… is no longer sufficient to achieve victory…. The Viet Cong… have been even less successful in… [the cities] than the Government has been… in the countryside.... In an absent-minded way the United States in Viet Nam may well have stumbled upon the answer to ‘wars of national liberation’… neither… conventional military victory nor… the… gimmicks of counter-insurgency…. It is instead forced-draft urbanization and modernization which rapidly brings the country in question out of the phase in which a rural revolutionary movement can hope to generate sufficient strength to come to power…”</a:t>
            </a:r>
          </a:p>
          <a:p>
            <a:pPr/>
          </a:p>
          <a:p>
            <a:pPr/>
            <a:r>
              <a:t>That quote is pieced together over a number of pages: Huntington’s argument is elliptical and doubles back on itself. But if you follow the main thread, you see that he is saying that even though the increase in refugees fleeing from overwhelming firepower is “often heartrending”, the strategy of overwhelming firepower is “the answer to ‘wars of national liberation’: overwhelming firepower not only kills the fish that are the Vietcong guerrillas but dries up the water in which they swim because the mass flight of terrified refugees is the “forced-draft urbanization and modernization” needed to deprive the rural Vietcong guerrillas of their base.</a:t>
            </a:r>
          </a:p>
          <a:p>
            <a:pPr/>
          </a:p>
          <a:p>
            <a:pPr/>
            <a:r>
              <a:t>And then, sixth, there is Robert McNamara, the only one I am quoting to have his head screwed on right: “The f***ing bombing campaign. It’s been worth nothing. It’s done nothing. They’ve dropped more bombs than in all Europe in all of World War II and it hasn’t done a f***ing thing…”</a:t>
            </a:r>
          </a:p>
          <a:p>
            <a:pPr/>
          </a:p>
          <a:p>
            <a:pPr/>
            <a:r>
              <a:t>Now let us be clear on one thing: I am not a fan of Ho Chi Minh, or of Vo Nguyen Giap. South Vietnam would be much much happier right now—would look like Malaysia, or perhaps Taiwan—if Ho Chi Minh, Vo Nguyen Giap, and company had settled for ruling North Vietnam after 1954 and the French colonial withdrawal, and let South Vietnam develop like a normal capitalist Pacific Rim economy. The war they launched to take over South Vietnam killed 50,000 American soldiers, 1.4 million Vietnamese soldiers, and perhaps 2 million Vietnamese civilians. Their regime was cruel and brutal. And Vietnam now is only as rich as South Korea was in 1980.</a:t>
            </a:r>
          </a:p>
          <a:p>
            <a:pPr/>
          </a:p>
          <a:p>
            <a:pPr/>
            <a:r>
              <a:t>But that is beside the point here. At the bar before the court of history, you cannot plea in defense of a war: "it would've been worth it if we had won!” At the bar before the court of history you have to answer the question: “Would the world be a better place if you had never fought at all?”</a:t>
            </a:r>
          </a:p>
          <a:p>
            <a:pPr/>
          </a:p>
          <a:p>
            <a:pPr/>
            <a:r>
              <a:t>National Security Advisors…</a:t>
            </a:r>
          </a:p>
          <a:p>
            <a:pPr/>
          </a:p>
          <a:p>
            <a:pPr/>
            <a:r>
              <a:t>I tell you, they are really strange people. I wound up in Aspen Colorado a couple of summers ago, going to an economic development conference. The next conference in was a national security conference, with various bipartisan powerbrokers and powerbroker wannabees talking about “national security”. I went to a panel on which they had four former National Security Advisors—four people who had held the job of Assistant to the President of the United States for National Security, and Chair of the National Security Council. And the moderator talked about how without a doubt it was the toughest job in the world. And all the powerbrokers and powerbroker wannabees surrounding me in the audience applauded.</a:t>
            </a:r>
          </a:p>
          <a:p>
            <a:pPr/>
          </a:p>
          <a:p>
            <a:pPr/>
            <a:r>
              <a:t>And I cringed. </a:t>
            </a:r>
          </a:p>
          <a:p>
            <a:pPr/>
          </a:p>
          <a:p>
            <a:pPr/>
            <a:r>
              <a:t>And I thought of a guy I know—a former captain in the U.S. Army, multiple tours of duty in Iraq, where his unit, highly skilled in mobile high intensity high firepower battle, was pressed into service as… military police… in a country where they did not speak the language. And I thought: every day he was in command in Iraq, with the lives of his soldiers who he knew well riding on his decisions, was tougher than a whole year as National Security Advisor, sitting in your air-conditioned office and calling up your favorite reporters to leak dirt about your bureaucratic adversaries in order to try to maneuver to get more influence with the president.</a:t>
            </a:r>
          </a:p>
          <a:p>
            <a:pPr/>
          </a:p>
          <a:p>
            <a:pPr/>
            <a:r>
              <a:t>The bombs-and-bullets crowd—the Huntingtons, the Rostows, the Bundys, plus the Generals Westmoreland and DePuy—really strange people.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Oh. And I should not let Sam Huntington pass without another remark. </a:t>
            </a:r>
          </a:p>
          <a:p>
            <a:pPr/>
          </a:p>
          <a:p>
            <a:pPr/>
            <a:r>
              <a:t>When he died a couple of years ago ,there were all kinds of people saying he was a really good guy at heart, and that while he was an enthusiastic cheerleader for policies of overwhelming firepower and let's create as many refugees as possible fleeing for their lives when he wrote in public for magazines like Foreign Affairs, in private he was a peace-loving dove always arguing for compromise and negotiation. These all kinds of people were saying things like: it was really unfair for those Harvard students back when I was a freshman to demonstrate against the hiring of “War Criminal Huntington”, as they called him, to run Harvard’s Institute of International Development. That wasn’t what or who he was.</a:t>
            </a:r>
          </a:p>
          <a:p>
            <a:pPr/>
          </a:p>
          <a:p>
            <a:pPr/>
            <a:r>
              <a:t>Well, here is what Sam Huntington thought of one of the crown jewels of the United States of America, the bilingual multicultural magnificent city of Miami, FL:</a:t>
            </a:r>
          </a:p>
          <a:p>
            <a:pPr/>
          </a:p>
          <a:p>
            <a:pPr/>
            <a:r>
              <a:t>&gt;Latinos have not assimilated into mainstream U.S. culture, forming instead their own political and linguistic enclaves… rejecting the Anglo-Protestant values that built the American dream.... </a:t>
            </a:r>
          </a:p>
          <a:p>
            <a:pPr/>
          </a:p>
          <a:p>
            <a:pPr/>
            <a:r>
              <a:t>&gt;The Hispanization of Miami is without precedent.... The Cuban takeover.... By 1999, the heads of Miami’s largest bank, largest real estate development company, and largest law firm... the mayor of Miami and the mayor, police chief, and state attorney of Miami-Dade County… two-thirds of Miami’s U.S. Congressional delegation… nearly one half of its state legislators.... </a:t>
            </a:r>
          </a:p>
          <a:p>
            <a:pPr/>
          </a:p>
          <a:p>
            <a:pPr/>
            <a:r>
              <a:t>&gt;Anglos (as well as blacks)... [have become] outside minorities that could often be ignored. Unable to communicate with government bureaucrats and discriminated against by store clerks, the Anglos... could accept their subordinat[ion]... assimilate into the Hispanic community... or... leave... their exodus reflected in a popular bumper sticker: 'Will the last American to leave Miami, please bring the flag'...</a:t>
            </a:r>
          </a:p>
          <a:p>
            <a:pPr/>
          </a:p>
          <a:p>
            <a:pPr/>
            <a:r>
              <a:t>For Sam Huntington, THEY had better know their place. THEIR lives aren’t worth very much. And, for Sam Huntington, the THEY who need to know and stay in their place—even if their place is to flee in terror to the cities as refugees from American bombs—include my aunt Carmen Betancourt Lord, born in Cuba, and my first cousin Philip Betancourt Lord, Oscar-winning producer of _Spiderman: Into the Spiderverse_. For me, it’s personal: that is who Sam Huntington was.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Let me remind you of the very short history of early globalization.</a:t>
            </a:r>
          </a:p>
          <a:p>
            <a:pPr/>
          </a:p>
          <a:p>
            <a:pPr/>
            <a:r>
              <a:t>It really starts in the 1500s with the caravel: the first ship type that could reliably and semi-safely make it across the world’s oceans.</a:t>
            </a:r>
          </a:p>
          <a:p>
            <a:pPr/>
          </a:p>
          <a:p>
            <a:pPr/>
            <a:r>
              <a:t>The caravel led to the “integration” of the West Indies—the Americas—into a Europe-centered economic world. We have covered the shock of the conquistadores and their cannon, smallpox, and steel breastplates. The caravel led to much cheaper shipment of goods between Europe and the the East Indies—cutting out the middlemen, and making the products of India, China, and southeast Asia much cheaper to European consumers.</a:t>
            </a:r>
          </a:p>
          <a:p>
            <a:pPr/>
          </a:p>
          <a:p>
            <a:pPr/>
            <a:r>
              <a:t>This wave of globalization had big winners and big losers: In wealth, the winners gained much more than the losers lost.</a:t>
            </a:r>
          </a:p>
          <a:p>
            <a:pPr/>
            <a:r>
              <a:t>In human utility, the losers lost much more than the winners gained. And there is the possible role of this globalization in triggering the Industrial Revolution, and then MEG…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The first truly modern globalization—the first one in which the process could be said to have touched nearly everything about an economy—came over 1850-1914. Railroads, steamships, and telegraphs made possible the mass transport of goods, the mass transport of information, and the mass transport of people—a greater share of the world’s population changed continents between 1845-1914 than at any time before or since, by far.</a:t>
            </a:r>
          </a:p>
          <a:p>
            <a:pPr/>
          </a:p>
          <a:p>
            <a:pPr/>
            <a:r>
              <a:t>The connection to world markets was not perceived as an unmixed good: Melissa Dell tells an anecdote from nineteenth-century Peru: The steamship made it feasible for Peruvian wool producers to sell to Britain. Peasants knew an increase in wool prices would lead to land grabs. Attempts to stop the construction of a railroad from wool producing areas to the coast. They failed: the railroad was built. Yet then many of the gains from trade seem to have been absorbed by quelling persistent peasant unrest (Jacobsen, 1993)</a:t>
            </a:r>
          </a:p>
          <a:p>
            <a:pPr/>
          </a:p>
          <a:p>
            <a:pPr/>
            <a:r>
              <a:t>And then there was the United Fruit Company &amp; co. (Dube, Kaplan, and Naidu (2011). Eisenhower was easily grifted by corporations. So were other presidents: Eisenhower authorized the overthrow of the Arbenz regime in Guatemala. He thought Arbenz was a communist. Actually, Arbenz simply wanted the United Fruit Company to work for the people of Guatemala, rather than primarily for its shareholders, secondarily for U.S. consumers, and for the people of Guatemala not at all. Later, at the start of the 1960s, the U.S. and Belgium would work together to “neutralize” the Lumumba government in the Congo. The Lumumba government wanted to tax the copper-rich province of Katanga. Belgian mining interests wanted the province to secede, so that it would pay no taxes to the central government of the Congo—in fact, so that mining interests could try to keep control of the Katanga government and pay no taxes to anybody at all. Richard Nixon sought the overthrow of Salvador Allende’s government in Argentina, primarily because of its acceleration of the pace of nationalization of Chile’s copper industry.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Dube, Kaplan, and Naidu back in 2011 looked at how porous the CIA and the executive branch of the U.S. government wree. Suppose the president authorized the CIA to try to conduct a coup. What happened to the stock prices of companies that stood to benefit from the installation of a right-wing, multinational busincess-friendly government in the days after the president signed the authorization? It turns out the prices of their stocks went up by 10% in the four days after the president affixed his signature. If you think that, by the time a PDD had gotten to the president’s desk, that the policy was already 90% baked into the cake—that there was only a 10% chance that the president would refuse to approve the recommendation of his bureaucracy—then the affected business interests stood to double their wealth from U.S. intervention. And a large chunk of that doubling went into the pockets of those with friends among the White House staff who violated classified information secrecy laws and told their friends that now was a good time to do some illegal insider trading.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Nevertheless, an enormous amount of wealth was created by the process of globalization. Because of globalization, the world as a whole shared in the upward leap of wealth that was the Commercial Revolution of 1500-1770—recall our guesses that the pace of growth h of the value of the human stock of useful economic ideas about technology and organization surged from 0.035%/year to 0.15%/year as the world crossed 1500, with the invention of the caravel. And, while the world did not share equally in the subsequent jump as it crossed 1770, the industrial revolution began, and h jumped to 0.69%/year, it did share. And some—perhaps a tenth?—of that further acceleration was due to globalization. And the same could be said of the further jump to 2.1%/year as the world crossed 1870 and MEG began. This time globalization accounted for perhaps 1/3 of the jump.</a:t>
            </a:r>
          </a:p>
          <a:p>
            <a:pPr/>
          </a:p>
          <a:p>
            <a:pPr/>
            <a:r>
              <a:t>And then began the dance of global comparative advantage. How was the surplus from globalization in the context of modern economic growth to be divided. Who was going to gain the most from the process of global comparative advantage?</a:t>
            </a:r>
          </a:p>
          <a:p>
            <a:pPr/>
          </a:p>
          <a:p>
            <a:pPr/>
            <a:r>
              <a:t>Countries have an incentive to implement policies that will concentrate their comparative advantage in a leading sector. </a:t>
            </a:r>
          </a:p>
          <a:p>
            <a:pPr/>
            <a:r>
              <a:t>A few countries—South Korea or Taiwan—appear to have been successful at this. Many other times, these policies failed spectacularly.</a:t>
            </a:r>
          </a:p>
          <a:p>
            <a:pPr/>
          </a:p>
          <a:p>
            <a:pPr/>
            <a:r>
              <a:t>Development economists in the 1940s and 50s challenged the conventional wisdom that globalization had been beneficial for developing countries. Classical economists had argued that trade integration should—if anything—benefit developing countries in the long-run, because the supply of land is inelastic. But, empirically, this seemed not to be obviously so. And so  economists started to question this conventional wisdom in the aftermath of the Great Depression. </a:t>
            </a:r>
          </a:p>
          <a:p>
            <a:pPr/>
          </a:p>
          <a:p>
            <a:pPr/>
            <a:r>
              <a:t>Charlie Kindleberger (1943): The terms of trade of agriculture decline over the long run due to Engel’s law, and so responding to today’s global market price signals by specializing in agriculture traps an economy in a dead end. Raul Prebisch (1950) focused on monopoly power in the global north as the source of the twist of the terms of trade of agricultural-exporting poor and developing countries against them. In his view the causes were organized labor and industrial monopoliy capiital in the global north. Hans Singer (1950) noted the process of de-industrialization in developing countries that exposed themselvs to the world market. </a:t>
            </a:r>
          </a:p>
          <a:p>
            <a:pPr/>
          </a:p>
          <a:p>
            <a:pPr/>
            <a:r>
              <a:t>W. Arthur Lewis began arguing in (1954) that surplus labor leads the gains from technological progress in agriculture to accrue to consumers in the developed world—we saw this argument before, when we read his book on the evolution of the international economic order.</a:t>
            </a:r>
          </a:p>
          <a:p>
            <a:pPr/>
          </a:p>
          <a:p>
            <a:pPr/>
            <a:r>
              <a:t>Baran (1957) and Furtado (1959) focused their attention on the internal colonization of the global south by its elites—most of the returns from trade accrue to large landowners or foreign investors and are spent abroad</a:t>
            </a:r>
          </a:p>
          <a:p>
            <a:pPr/>
          </a:p>
          <a:p>
            <a:pPr/>
            <a:r>
              <a:t>But the policies of import-substitution industrialization that the Prebisches and Singers recommended were no more successful in inducing global south catchup in the post-WWII world. </a:t>
            </a:r>
          </a:p>
          <a:p>
            <a:pPr/>
          </a:p>
          <a:p>
            <a:pPr/>
            <a:r>
              <a:t>There is hope that we are finally seeing a less unequal distribution of the fruits of globalization. But at the moment that is still much more of a hope than a confident certainty. Yes, the global south has begun to catch up in the past two decades. Yes, even Africa is now growing rapidly. But more than half of the catchup has been the result of inept policies and slow growth in the global north since 2000.</a:t>
            </a:r>
          </a:p>
          <a:p>
            <a:pPr/>
          </a:p>
          <a:p>
            <a:pPr/>
            <a:r>
              <a:t>Trade has not been nearly the engine of development that economists like Adam Smith and his successors had confidently expected.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There have long been arguments about how effective do-gooder government and NGO foreign aid programs are. The heyday of foreign aid programs was in the 1950s: the idea was the governments and NGOs could provide the kinds of engineering assistance and support that private companies expanding into new territories had provided, and so greatly accelerate economic growth in poor countries. This would do good. This would also help the democratic north Atlantic west in its long bitter twilight cold war struggle with the Soviet Union and really existing socialism.</a:t>
            </a:r>
          </a:p>
          <a:p>
            <a:pPr/>
          </a:p>
          <a:p>
            <a:pPr/>
            <a:r>
              <a:t>The major case for the success of foreign aid is the narrative of the success of the post-World War II Marshall Plan in assisting in the rebuilding of Western Europe, and in triggering its subsequent prosperity. But there were equal amounts of aid in terms of shares of national income sent to Japan and the four Asian tigers, both as a byproduct of fighting the Korean War and as explicit attempts to demonstrate that capitalism would make you richer and happier than Maoist communism. Truth be told, however, it was the institutions built, the mixed-economy pattern of economic activity created, and access to the United States’s market as importer of last resort that plausibly played a much bigger role than direct, concrete, on the ground effects of the aid.</a:t>
            </a:r>
          </a:p>
          <a:p>
            <a:pPr/>
          </a:p>
          <a:p>
            <a:pPr/>
            <a:r>
              <a:t>The most recent round of the debate over foreign aid has been between Jeffrey Sachs and Bill Easterly. Sachs’s position is that foreign aid does incredible amounts of good, and we for the world’s sake desperately need to be serious about giving much much more of it.</a:t>
            </a:r>
          </a:p>
          <a:p>
            <a:pPr/>
          </a:p>
          <a:p>
            <a:pPr/>
            <a:r>
              <a:t>Easterly's position is that aid does little good, and that more good would be done by spending an equivalent amount of money simply buying extra products from poor countries. Siphoned off by corrupt governments, wasted by naïv aide agency employees, winding up far from its intended recipients, aid focuses local officials and entrepreneurs on the ground on pleasing foreign governments and NGOs. And when the aid dries up, you then have local governments and entrepreneurs that are good at pleasing the aid-givers who are no longer there, but incompetent at governing or at running companies.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We are not going to resolve this argument today.</a:t>
            </a:r>
          </a:p>
          <a:p>
            <a:pPr/>
          </a:p>
          <a:p>
            <a:pPr/>
            <a:r>
              <a:t>We will, however, very briefly peer into one piece of it: Nathan Nunn and Nancy Qian’s (2014) study: US Food Aid and Civil Conflict. They take advantage of the fact that the U.S. government has fairly stable preferences about which countries it should give food aid to, and that the amount of food aid the U.S. gives depends on the size of the U.S. harvest—when the harvest is big and thus agricultural prices fall, farm state senators, and there are a lot of farm state senators, focus on getting the U.S. government to buy more crops and export them to poor countries in order to boost farm gate prices and thus their constituents’ incomes.</a:t>
            </a:r>
          </a:p>
          <a:p>
            <a:pPr/>
          </a:p>
          <a:p>
            <a:pPr/>
            <a:r>
              <a:t>There is no raw correlation between how much food aid the U.S. gives a country and whether a civil war in that country starts or continues. But that by itself does not tell us much. Perhaps when a civil war starts, the U.S. AID shies away from putting its people and resources at risk. Perhaps civil wars start or continue when food is scarce. Perhaps civil wars start or continue when there are valuable resources—food—that nobody in the society has clear strong title to because they just arrived from abroad and are being driven about in trucks by people working for NGOs who do not have either patron or client links in the society.</a:t>
            </a:r>
          </a:p>
          <a:p>
            <a:pPr/>
          </a:p>
          <a:p>
            <a:pPr/>
            <a:r>
              <a:t>Nunn and Qian hit upon the idea of looking at a narrow slice of the variation in food aid—a slice that they believe cannot in any way be the result of the presence or absence of civil war feeding back on the amount of aid. They look at sitautions in which (a) the U.S. harvest was big last year and (b) the country usually receives U.S. food aid. Whether or not there is civil war somewhere on another continent does not affect the size of last year’s harvest. Whether or not a country is typically on the list of countries that receive U.S. food aid is only trivially caused by whether there is a civil war in that country next year. For that slice of changes in food aid—that slice correlated with the product of last year’s harvest and the propensity to give food aid to that country—Nunn and Qian find that if (c) there is an extra 1000 tons of food aid this year, then (d) the chance of a civil war starting or continuing is 25% higher.</a:t>
            </a:r>
          </a:p>
          <a:p>
            <a:pPr/>
          </a:p>
          <a:p>
            <a:pPr/>
            <a:r>
              <a:t>This is a big deal. Admittedly, the civil wars are small: 25 or more battle deaths in a year. Could this be the result of the file-drawer problem—that statistics produces some false positive results, and those get published while the true negatives all wind up filed away  and never publicized? Perhaps. But there is a good chance that it is real. And thus this should move your priors toward the “Easterly” side: the arrival of resources that do not have to be produced but that can be controlled by spending effort on them appears, in this case, to have unhealthy consequences for the receiving society.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How about foreign interventions? I am sending the U.S. Army into Mexico, President Woodrow Wilson said in the 1910s, “to teach the Mexicans to elect good men”. General Pershing’s forces chased Pancho Villa’s forces around northern Mexico. Was the lesson that Wilson thought Pershing’s soldiers were teaching the lesson actually learned?</a:t>
            </a:r>
          </a:p>
          <a:p>
            <a:pPr/>
          </a:p>
          <a:p>
            <a:pPr/>
            <a:r>
              <a:t>Melissa Dell and Pablo Querubin wrote in 2016 a paper that looked at the effects of the two different traditions of two branches of America’s armed forces: the army, and the marines. The two branches have very different attitudes.</a:t>
            </a:r>
          </a:p>
          <a:p>
            <a:pPr/>
          </a:p>
          <a:p>
            <a:pPr/>
            <a:r>
              <a:t>The army—and the air force that sprang from it—believes in overwhelming firepower. Perhaps this is an institutional memory of the disastrous consequences of General Ulysses S. Grant’s frontal attack against entrenched and bloodied but unbowed rebel soldiers at Cold Harbor outside of the rebel capital of Richmond, VA. Between May 4 and May 30 Grant’s Army of the Potomac had attacked and attacked, always seeking to get around the rebel Army of Northern Virginia’s right flank and get between them and their supply bases, and always failing. By May 30 Lee’s right flank was on the nearly impassible James River. But rather than give up, Grant sent the union troops in head-on against rebels in their trenches, suffering horrendous casualties.</a:t>
            </a:r>
          </a:p>
          <a:p>
            <a:pPr/>
          </a:p>
          <a:p>
            <a:pPr/>
            <a:r>
              <a:t>Ever since, the U.S. Army has jealously guarded its soldiers’ lives. The U.S. Army sends bombs, bullets, explosives, and metal at their opponents. Then it sends some more. Then it relies on the fact that American factories have been the most productive in the world to get more bombs, bullets, explosives, and metal. Extravagant and wasteful in expenditure of materiel. Frugal and prudent in the expenditure of American soldiers’ lives. That has been the U.S. Army for 155 years.</a:t>
            </a:r>
          </a:p>
          <a:p>
            <a:pPr/>
          </a:p>
          <a:p>
            <a:pPr/>
            <a:r>
              <a:t>For the U.S. Marines, on the other hand, the key has been to accomplish the mission quickly. Marines’ lives are just one of the resources. Overwhelming firepower is nice to have, but it is not the first resource the Marines reach for, and they recognize that it may not even be a resource appropriate for the task. Soldiers’ lives are nice to preserve, but not at the expense of failing to accomplish the mission—or of failing to accomplish the mission in a useful way.</a:t>
            </a:r>
          </a:p>
          <a:p>
            <a:pPr/>
          </a:p>
          <a:p>
            <a:pPr/>
            <a:r>
              <a:t>During the Vietnam War in the late 1960s, the U.S. Army was positioned in Corps Region II: it engaged in search-and-destroy missions, searching for Vietcong guerrillas and then destroying them—and everyone near them—with overwhelming firepower. The U.S. Marines were positioned right next door, in Corps Region I: The Marines engaged in embed-and-build: build ties with the community, spend your time gaining confidence, put soldiers to work building schools, roads, and water pumps, trying to demonstrate that peace would be better than war, that the SVN government was not an enemy that they needed to assist the Vietcong in throwing them out.</a:t>
            </a:r>
          </a:p>
          <a:p>
            <a:pPr/>
          </a:p>
          <a:p>
            <a:pPr/>
            <a:r>
              <a:t>Back in 1954 then-senator and future-president John F. Kennedy had spoken against American military intervention in Vietnam:</a:t>
            </a:r>
          </a:p>
          <a:p>
            <a:pPr/>
          </a:p>
          <a:p>
            <a:pPr/>
            <a:r>
              <a:t>&gt;I am frankly of the belief that no amount of American military assistance in Indochina can conquer an enemy which is everywhere and at the same time nowhere...and which has the sympathy and covert support of the people…</a:t>
            </a:r>
          </a:p>
          <a:p>
            <a:pPr/>
          </a:p>
          <a:p>
            <a:pPr/>
            <a:r>
              <a:t>The mission—to Kennedy and to the Marines—was primarily not to kill Vietcong but to win the hearts and minds of the people to the side of thinking that the government was tolerable, and that peace was better than war. The phrase “hearts and minds” comes from American Revolution patriot leader and second president of the United States John Adams, who once wrote that:</a:t>
            </a:r>
          </a:p>
          <a:p>
            <a:pPr/>
          </a:p>
          <a:p>
            <a:pPr/>
            <a:r>
              <a:t>&gt;What do we mean by the “American Revolution”? Do we mean the American war? The Revolution was effected before the war commenced. The Revolution was in the minds and hearts of the people…</a:t>
            </a:r>
          </a:p>
          <a:p>
            <a:pPr/>
          </a:p>
          <a:p>
            <a:pPr/>
            <a:r>
              <a:t>This is in striking contrast to the idea—variously attributed to John Wayne, Richard Nixon, Nixon’s political aide Chuck Colson, U.S. Navy aviators on a carrier off of Vietnam, South Carolina U.S. Representative Mendel Rivers—that “when you've got them by the balls, their hearts and minds will follow…”</a:t>
            </a:r>
          </a:p>
          <a:p>
            <a:pPr/>
          </a:p>
          <a:p>
            <a:pPr/>
            <a:r>
              <a:t>Dell and Querubin do indeed find that the top-down overwhelming-firepower approach can backfire when targeted insurgents are embedded in civilian population centers. In the Marine Corps region, public goods that the Marines targeted—primary education, health, and infrastructure—were substantially higher on their side of the boundary. On the Marines’ side, there were fewer VC attacks. And attitudes towards Americans and all levels of SVN government were more positive.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This is as one would expect given the mission ideology of the U.S. Marines. As early as 1940, in their Small Wars Manual, the Marines were telling each other:</a:t>
            </a:r>
          </a:p>
          <a:p>
            <a:pPr/>
          </a:p>
          <a:p>
            <a:pPr/>
            <a:r>
              <a:t>&gt;In small wars the goal is to gain decisive results with the least application of force…. The end aim is the social, economic, and political development of the people subsequent to the military defeat of the enemy insurgent…</a:t>
            </a:r>
          </a:p>
          <a:p>
            <a:pPr/>
          </a:p>
          <a:p>
            <a:pPr/>
            <a:r>
              <a:t>The people the Marines are fighting around have to believe that the Marines are fighting for them, and that the Marines’ victory is their victory. Hence as the Official History of the USMC in Vietnam states, part of the Vietnam mission for the marines was that:</a:t>
            </a:r>
          </a:p>
          <a:p>
            <a:pPr/>
          </a:p>
          <a:p>
            <a:pPr/>
            <a:r>
              <a:t>&gt;Marines units built schools, roads, marketplaces, and hospitals; set-up the Medical Civic Action Program (MEDCAP) to provide the rural population with regular medical care and to help develop hygienic and sanitary practices; and provided training and equipment to local and regional militia under the CAP and Combined Unit Pacification Program (CUPP) to enhance security in the rural areas…</a:t>
            </a:r>
          </a:p>
          <a:p>
            <a:pPr/>
          </a:p>
          <a:p>
            <a:pPr/>
            <a:r>
              <a:t>Similar differences between Marine- and Army-garrisoned regions were present in the Balkans during U.S. interventions in that part of Europe in the 1990s. Indeed, I once heard former Marine Corps General John Allen state that when the Marines moved into a region in Iraq, one of their first priorities was to form women’s councils and elevate the social power and status of women: people’s aunts rarely want them to go get themselves blown up, and places where young men believe that their aunts are worth respecting are places where peace and development is more likely to be accomplished.</a:t>
            </a:r>
          </a:p>
          <a:p>
            <a:pPr/>
          </a:p>
          <a:p>
            <a:pPr/>
            <a:r>
              <a:t>As for the U.S. Army ideology. Well…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3.pptx" TargetMode="External"/><Relationship Id="rId3" Type="http://schemas.openxmlformats.org/officeDocument/2006/relationships/hyperlink" Target="https://www.icloud.com/keynote/0_hQOtKpPzq3oGpMEhZTACkJ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github.com/braddelong/public-files/blob/master/readings/article-nunn-qian-aid.pdf" TargetMode="External"/><Relationship Id="rId4" Type="http://schemas.openxmlformats.org/officeDocument/2006/relationships/image" Target="../media/image9.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easterly-aid.pdf" TargetMode="External"/><Relationship Id="rId3" Type="http://schemas.openxmlformats.org/officeDocument/2006/relationships/hyperlink" Target="https://github.com/braddelong/public-files/blob/master/readings/article-ferguson-bottom-billion.pdf" TargetMode="External"/><Relationship Id="rId4" Type="http://schemas.openxmlformats.org/officeDocument/2006/relationships/hyperlink" Target="https://github.com/braddelong/public-files/blob/master/readings/article-munk-sachs.pdf" TargetMode="External"/><Relationship Id="rId5" Type="http://schemas.openxmlformats.org/officeDocument/2006/relationships/hyperlink" Target="https://github.com/braddelong/public-files/blob/master/readings/article-nunn-qian-aid.pdf" TargetMode="External"/><Relationship Id="rId6" Type="http://schemas.openxmlformats.org/officeDocument/2006/relationships/hyperlink" Target="https://github.com/braddelong/public-files/blob/master/readings/article-dell-querubin-vietnam.pdf" TargetMode="External"/><Relationship Id="rId7" Type="http://schemas.openxmlformats.org/officeDocument/2006/relationships/hyperlink" Target="https://github.com/braddelong/public-files/blob/master/readings/book-lewis-evolution-a.pdf" TargetMode="External"/><Relationship Id="rId8" Type="http://schemas.openxmlformats.org/officeDocument/2006/relationships/hyperlink" Target="https://github.com/braddelong/public-files/blob/master/readings/book-lewis-evolution-b.pdf"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book-eichengreen-selections-mirrors.pdf" TargetMode="External"/><Relationship Id="rId3" Type="http://schemas.openxmlformats.org/officeDocument/2006/relationships/hyperlink" Target="https://github.com/braddelong/public-files/blob/master/econ-135-lecture-23b.pptx" TargetMode="External"/><Relationship Id="rId4" Type="http://schemas.openxmlformats.org/officeDocument/2006/relationships/hyperlink" Target="https://delong.typepad.com/files/gellner-nations.pdf" TargetMode="External"/><Relationship Id="rId5" Type="http://schemas.openxmlformats.org/officeDocument/2006/relationships/hyperlink" Target="https://delong.typepad.com/files/eichengeeen-populist.pdf" TargetMode="External"/><Relationship Id="rId6" Type="http://schemas.openxmlformats.org/officeDocument/2006/relationships/hyperlink" Target="https://www.nber.org/chapters/c6064.pdf" TargetMode="External"/><Relationship Id="rId7" Type="http://schemas.openxmlformats.org/officeDocument/2006/relationships/hyperlink" Target="https://delong.typepad.com/files/keynes-persuasion.pdf" TargetMode="External"/><Relationship Id="rId8" Type="http://schemas.openxmlformats.org/officeDocument/2006/relationships/hyperlink" Target="https://delong.typepad.com/files/bellamy-backward.pdf" TargetMode="External"/><Relationship Id="rId9" Type="http://schemas.openxmlformats.org/officeDocument/2006/relationships/hyperlink" Target="https://delong.typepad.com/files/allen-geh.pdf" TargetMode="External"/><Relationship Id="rId10" Type="http://schemas.openxmlformats.org/officeDocument/2006/relationships/hyperlink" Target="https://scholar.harvard.edu/files/dell/files/aej_temperature.pdf" TargetMode="External"/><Relationship Id="rId11" Type="http://schemas.openxmlformats.org/officeDocument/2006/relationships/hyperlink" Target="https://economics.mit.edu/files/9138"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braddelong/public-files/blob/master/econ-135-lecture-23.pptx"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audio" Target="../media/media3.m4a"/><Relationship Id="rId7" Type="http://schemas.microsoft.com/office/2007/relationships/media" Target="../media/media3.m4a"/><Relationship Id="rId8"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374355">
              <a:defRPr sz="4876">
                <a:uFill>
                  <a:solidFill>
                    <a:srgbClr val="000000"/>
                  </a:solidFill>
                </a:uFill>
                <a:latin typeface="Calibri"/>
                <a:ea typeface="Calibri"/>
                <a:cs typeface="Calibri"/>
                <a:sym typeface="Calibri"/>
              </a:defRPr>
            </a:pPr>
            <a:r>
              <a:t>Lecture 23:</a:t>
            </a:r>
          </a:p>
          <a:p>
            <a:pPr defTabSz="374355">
              <a:defRPr sz="4876">
                <a:uFill>
                  <a:solidFill>
                    <a:srgbClr val="000000"/>
                  </a:solidFill>
                </a:uFill>
                <a:latin typeface="Calibri"/>
                <a:ea typeface="Calibri"/>
                <a:cs typeface="Calibri"/>
                <a:sym typeface="Calibri"/>
              </a:defRPr>
            </a:pPr>
            <a:r>
              <a:t>6.2. Trade and Development; Foreign Aid; Foreign Intervention</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54055">
              <a:spcBef>
                <a:spcPts val="800"/>
              </a:spcBef>
              <a:buSzTx/>
              <a:buFont typeface="Arial"/>
              <a:buNone/>
              <a:defRPr b="1" sz="2728">
                <a:uFill>
                  <a:solidFill>
                    <a:srgbClr val="000000"/>
                  </a:solidFill>
                </a:uFill>
                <a:latin typeface="+mj-lt"/>
                <a:ea typeface="+mj-ea"/>
                <a:cs typeface="+mj-cs"/>
                <a:sym typeface="Helvetica"/>
              </a:defRPr>
            </a:pPr>
          </a:p>
          <a:p>
            <a:pPr marL="0" indent="0" algn="ctr" defTabSz="354055">
              <a:spcBef>
                <a:spcPts val="800"/>
              </a:spcBef>
              <a:buSzTx/>
              <a:buFont typeface="Arial"/>
              <a:buNone/>
              <a:defRPr b="1" sz="2728">
                <a:uFill>
                  <a:solidFill>
                    <a:srgbClr val="000000"/>
                  </a:solidFill>
                </a:uFill>
                <a:latin typeface="+mj-lt"/>
                <a:ea typeface="+mj-ea"/>
                <a:cs typeface="+mj-cs"/>
                <a:sym typeface="Helvetica"/>
              </a:defRPr>
            </a:pPr>
            <a:r>
              <a:t>Brad DeLong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Department of Economics &amp; Blum Center, U.C. Berkeley; &amp; WCEG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last revised: Su 2020-04-12</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for presentation: Th 2020-04-23</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232">
                <a:uFill>
                  <a:solidFill>
                    <a:srgbClr val="000000"/>
                  </a:solidFill>
                </a:uFill>
                <a:latin typeface="+mj-lt"/>
                <a:ea typeface="+mj-ea"/>
                <a:cs typeface="+mj-cs"/>
                <a:sym typeface="Helvetica"/>
              </a:defRPr>
            </a:pPr>
            <a:r>
              <a:t>Original course by Melissa Dell (Harvard Econ 1342), revised by Brad DeLong</a:t>
            </a:r>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2" invalidUrl="" action="" tgtFrame="" tooltip="" history="1" highlightClick="0" endSnd="0"/>
              </a:rPr>
              <a:t>https://github.com/braddelong/public-files/blob/master/econ-135-lecture-23.pptx</a:t>
            </a:r>
            <a:r>
              <a:rPr sz="1232"/>
              <a:t>&gt;</a:t>
            </a:r>
            <a:endParaRPr sz="1232"/>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 </a:t>
            </a:r>
            <a:r>
              <a:rPr u="sng">
                <a:solidFill>
                  <a:srgbClr val="0000FF"/>
                </a:solidFill>
                <a:uFill>
                  <a:solidFill>
                    <a:srgbClr val="0000FF"/>
                  </a:solidFill>
                </a:uFill>
                <a:hlinkClick r:id="rId3" invalidUrl="" action="" tgtFrame="" tooltip="" history="1" highlightClick="0" endSnd="0"/>
              </a:rPr>
              <a:t>https://www.icloud.com/keynote/0_hQOtKpPzq3oGpMEhZTACkJQ</a:t>
            </a:r>
            <a:r>
              <a:rPr sz="1232"/>
              <a:t>&gt;</a:t>
            </a:r>
            <a:endParaRPr sz="123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Present at the Creation"/>
          <p:cNvSpPr txBox="1"/>
          <p:nvPr>
            <p:ph type="title"/>
          </p:nvPr>
        </p:nvSpPr>
        <p:spPr>
          <a:xfrm>
            <a:off x="124795" y="-1"/>
            <a:ext cx="8890001" cy="1261271"/>
          </a:xfrm>
          <a:prstGeom prst="rect">
            <a:avLst/>
          </a:prstGeom>
        </p:spPr>
        <p:txBody>
          <a:bodyPr/>
          <a:lstStyle>
            <a:lvl1pPr defTabSz="296264">
              <a:defRPr sz="5184"/>
            </a:lvl1pPr>
          </a:lstStyle>
          <a:p>
            <a:pPr/>
            <a:r>
              <a:t>Fueling Civil Wars with Food Aid</a:t>
            </a:r>
          </a:p>
        </p:txBody>
      </p:sp>
      <p:sp>
        <p:nvSpPr>
          <p:cNvPr id="158" name="Somehow, after World War II, nearly everything went right…"/>
          <p:cNvSpPr txBox="1"/>
          <p:nvPr>
            <p:ph type="body" sz="half" idx="1"/>
          </p:nvPr>
        </p:nvSpPr>
        <p:spPr>
          <a:xfrm>
            <a:off x="124795" y="1261267"/>
            <a:ext cx="4466070" cy="4687518"/>
          </a:xfrm>
          <a:prstGeom prst="rect">
            <a:avLst/>
          </a:prstGeom>
        </p:spPr>
        <p:txBody>
          <a:bodyPr anchor="t"/>
          <a:lstStyle/>
          <a:p>
            <a:pPr marL="0" indent="0" defTabSz="111029">
              <a:spcBef>
                <a:spcPts val="600"/>
              </a:spcBef>
              <a:buSzTx/>
              <a:buNone/>
              <a:defRPr b="1" sz="1529">
                <a:latin typeface="+mj-lt"/>
                <a:ea typeface="+mj-ea"/>
                <a:cs typeface="+mj-cs"/>
                <a:sym typeface="Helvetica"/>
              </a:defRPr>
            </a:pPr>
            <a:r>
              <a:t>Nathan Nunn and Nancy Qian (2014): US Food Aid and Civil Conflict:</a:t>
            </a:r>
          </a:p>
          <a:p>
            <a:pPr marL="80098" indent="-80098" defTabSz="111029">
              <a:spcBef>
                <a:spcPts val="600"/>
              </a:spcBef>
              <a:defRPr sz="1224">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https://github.com/braddelong/public-files/blob/master/readings/article-nunn-qian-aid.pdf</a:t>
            </a:r>
            <a:r>
              <a:t>&gt;</a:t>
            </a:r>
          </a:p>
          <a:p>
            <a:pPr lvl="1" marL="200246" indent="-80098" defTabSz="111029">
              <a:spcBef>
                <a:spcPts val="600"/>
              </a:spcBef>
              <a:defRPr sz="1224">
                <a:latin typeface="Times New Roman"/>
                <a:ea typeface="Times New Roman"/>
                <a:cs typeface="Times New Roman"/>
                <a:sym typeface="Times New Roman"/>
              </a:defRPr>
            </a:pPr>
            <a:r>
              <a:t>We study the effect of US food aid on conflict in recipient countries. Our analysis exploits time variation in food aid shipments due to changes in US wheat production and cross-sectional variation in a country’s tendency to receive any US food aid. According to our estimates, an increase in US food aid increases the incidence and duration of civil conflicts, but has no robust effect on interstate conflicts or the onset of civil conflicts. We also provide suggestive evidence that the effects are most pronounced in countries with a recent history of civil conflict…</a:t>
            </a:r>
          </a:p>
          <a:p>
            <a:pPr marL="80098" indent="-80098" defTabSz="111029">
              <a:spcBef>
                <a:spcPts val="600"/>
              </a:spcBef>
              <a:defRPr sz="1224">
                <a:latin typeface="Times New Roman"/>
                <a:ea typeface="Times New Roman"/>
                <a:cs typeface="Times New Roman"/>
                <a:sym typeface="Times New Roman"/>
              </a:defRPr>
            </a:pPr>
            <a:r>
              <a:t>1971-2006: UCDP/PRIO Armed Conflict Dataset (25 or more battle deaths a year)</a:t>
            </a:r>
          </a:p>
          <a:p>
            <a:pPr marL="80098" indent="-80098" defTabSz="111029">
              <a:spcBef>
                <a:spcPts val="600"/>
              </a:spcBef>
              <a:defRPr sz="1224">
                <a:latin typeface="Times New Roman"/>
                <a:ea typeface="Times New Roman"/>
                <a:cs typeface="Times New Roman"/>
                <a:sym typeface="Times New Roman"/>
              </a:defRPr>
            </a:pPr>
            <a:r>
              <a:t>Instrument: the interaction of last year’s US wheat production and the frequency that a country receives any US food aid</a:t>
            </a:r>
          </a:p>
          <a:p>
            <a:pPr marL="80098" indent="-80098" defTabSz="111029">
              <a:spcBef>
                <a:spcPts val="600"/>
              </a:spcBef>
              <a:defRPr sz="1224">
                <a:latin typeface="Times New Roman"/>
                <a:ea typeface="Times New Roman"/>
                <a:cs typeface="Times New Roman"/>
                <a:sym typeface="Times New Roman"/>
              </a:defRPr>
            </a:pPr>
            <a:r>
              <a:t>If (a) the U.S. harvest was big last year and (b) the country usually receives U.S. food aid and (c) there is an extra 1000 tons of food aid this year, then (d) the chance of a civil war starting or continuing is 25% higher…</a:t>
            </a:r>
          </a:p>
        </p:txBody>
      </p:sp>
      <p:sp>
        <p:nvSpPr>
          <p:cNvPr id="15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60" name="Image" descr="Image"/>
          <p:cNvPicPr>
            <a:picLocks noChangeAspect="0"/>
          </p:cNvPicPr>
          <p:nvPr/>
        </p:nvPicPr>
        <p:blipFill>
          <a:blip r:embed="rId4">
            <a:extLst/>
          </a:blip>
          <a:stretch>
            <a:fillRect/>
          </a:stretch>
        </p:blipFill>
        <p:spPr>
          <a:xfrm>
            <a:off x="4548726" y="1261269"/>
            <a:ext cx="4466070" cy="5248305"/>
          </a:xfrm>
          <a:prstGeom prst="rect">
            <a:avLst/>
          </a:prstGeom>
          <a:ln w="12700">
            <a:miter lim="400000"/>
          </a:ln>
        </p:spPr>
      </p:pic>
      <p:pic>
        <p:nvPicPr>
          <p:cNvPr id="16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120" y="613425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4098327"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resent at the Creation"/>
          <p:cNvSpPr txBox="1"/>
          <p:nvPr>
            <p:ph type="title"/>
          </p:nvPr>
        </p:nvSpPr>
        <p:spPr>
          <a:xfrm>
            <a:off x="124795" y="-1"/>
            <a:ext cx="8890001" cy="1261271"/>
          </a:xfrm>
          <a:prstGeom prst="rect">
            <a:avLst/>
          </a:prstGeom>
        </p:spPr>
        <p:txBody>
          <a:bodyPr/>
          <a:lstStyle>
            <a:lvl1pPr defTabSz="278892">
              <a:defRPr sz="4270">
                <a:solidFill>
                  <a:srgbClr val="800000"/>
                </a:solidFill>
              </a:defRPr>
            </a:lvl1pPr>
          </a:lstStyle>
          <a:p>
            <a:pPr/>
            <a:r>
              <a:t>Foreign Intervention: Army vs. Marines</a:t>
            </a:r>
          </a:p>
        </p:txBody>
      </p:sp>
      <p:sp>
        <p:nvSpPr>
          <p:cNvPr id="16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Melissa Dell &amp; Pablo Querubin (2016) on two branches of America’s armed forces with very different attitudes:</a:t>
            </a:r>
          </a:p>
          <a:p>
            <a:pPr marL="91092" indent="-91092" defTabSz="126268">
              <a:spcBef>
                <a:spcPts val="600"/>
              </a:spcBef>
              <a:defRPr sz="1392">
                <a:latin typeface="Times New Roman"/>
                <a:ea typeface="Times New Roman"/>
                <a:cs typeface="Times New Roman"/>
                <a:sym typeface="Times New Roman"/>
              </a:defRPr>
            </a:pPr>
            <a:r>
              <a:t>Army: overwhelming firepower (the shadow of Cold Harbor)</a:t>
            </a:r>
          </a:p>
          <a:p>
            <a:pPr marL="91092" indent="-91092" defTabSz="126268">
              <a:spcBef>
                <a:spcPts val="600"/>
              </a:spcBef>
              <a:defRPr sz="1392">
                <a:latin typeface="Times New Roman"/>
                <a:ea typeface="Times New Roman"/>
                <a:cs typeface="Times New Roman"/>
                <a:sym typeface="Times New Roman"/>
              </a:defRPr>
            </a:pPr>
            <a:r>
              <a:t>Marines: accomplish the mission</a:t>
            </a:r>
          </a:p>
          <a:p>
            <a:pPr marL="91092" indent="-91092" defTabSz="126268">
              <a:spcBef>
                <a:spcPts val="600"/>
              </a:spcBef>
              <a:defRPr sz="1392">
                <a:latin typeface="Times New Roman"/>
                <a:ea typeface="Times New Roman"/>
                <a:cs typeface="Times New Roman"/>
                <a:sym typeface="Times New Roman"/>
              </a:defRPr>
            </a:pPr>
            <a:r>
              <a:t>In Vietnam:</a:t>
            </a:r>
          </a:p>
          <a:p>
            <a:pPr lvl="1" marL="227731" indent="-91092" defTabSz="126268">
              <a:spcBef>
                <a:spcPts val="600"/>
              </a:spcBef>
              <a:defRPr sz="1392">
                <a:latin typeface="Times New Roman"/>
                <a:ea typeface="Times New Roman"/>
                <a:cs typeface="Times New Roman"/>
                <a:sym typeface="Times New Roman"/>
              </a:defRPr>
            </a:pPr>
            <a:r>
              <a:t>Army in Corps Region II: search-&amp;-destroy</a:t>
            </a:r>
          </a:p>
          <a:p>
            <a:pPr lvl="1" marL="227731" indent="-91092" defTabSz="126268">
              <a:spcBef>
                <a:spcPts val="600"/>
              </a:spcBef>
              <a:defRPr sz="1392">
                <a:latin typeface="Times New Roman"/>
                <a:ea typeface="Times New Roman"/>
                <a:cs typeface="Times New Roman"/>
                <a:sym typeface="Times New Roman"/>
              </a:defRPr>
            </a:pPr>
            <a:r>
              <a:t>Marines in Corps Region I: embed &amp; build</a:t>
            </a:r>
          </a:p>
          <a:p>
            <a:pPr lvl="1" marL="227731" indent="-91092" defTabSz="126268">
              <a:spcBef>
                <a:spcPts val="600"/>
              </a:spcBef>
              <a:defRPr sz="1392">
                <a:latin typeface="Times New Roman"/>
                <a:ea typeface="Times New Roman"/>
                <a:cs typeface="Times New Roman"/>
                <a:sym typeface="Times New Roman"/>
              </a:defRPr>
            </a:pPr>
            <a:r>
              <a:t>Public goods that the Marines targeted—primary education, health, and infrastructure—were substantially higher on their side of the boundary</a:t>
            </a:r>
          </a:p>
          <a:p>
            <a:pPr lvl="1" marL="227731" indent="-91092" defTabSz="126268">
              <a:spcBef>
                <a:spcPts val="600"/>
              </a:spcBef>
              <a:defRPr sz="1392">
                <a:latin typeface="Times New Roman"/>
                <a:ea typeface="Times New Roman"/>
                <a:cs typeface="Times New Roman"/>
                <a:sym typeface="Times New Roman"/>
              </a:defRPr>
            </a:pPr>
            <a:r>
              <a:t>On the Marines’ side, there were fewer VC attacks</a:t>
            </a:r>
          </a:p>
          <a:p>
            <a:pPr lvl="1" marL="227731" indent="-91092" defTabSz="126268">
              <a:spcBef>
                <a:spcPts val="600"/>
              </a:spcBef>
              <a:defRPr sz="1392">
                <a:latin typeface="Times New Roman"/>
                <a:ea typeface="Times New Roman"/>
                <a:cs typeface="Times New Roman"/>
                <a:sym typeface="Times New Roman"/>
              </a:defRPr>
            </a:pPr>
            <a:r>
              <a:t>Attitudes towards Americans and all levels of SVN government were more positive</a:t>
            </a:r>
          </a:p>
          <a:p>
            <a:pPr lvl="1" marL="227731" indent="-91092" defTabSz="126268">
              <a:spcBef>
                <a:spcPts val="600"/>
              </a:spcBef>
              <a:defRPr sz="1392">
                <a:latin typeface="Times New Roman"/>
                <a:ea typeface="Times New Roman"/>
                <a:cs typeface="Times New Roman"/>
                <a:sym typeface="Times New Roman"/>
              </a:defRPr>
            </a:pPr>
            <a:r>
              <a:t>The top-down overwhelming-firepower approach can backfire when targeted insurgents are embedded in civilian population centers </a:t>
            </a:r>
          </a:p>
          <a:p>
            <a:pPr marL="91092" indent="-91092" defTabSz="126268">
              <a:spcBef>
                <a:spcPts val="600"/>
              </a:spcBef>
              <a:defRPr sz="1392">
                <a:latin typeface="Times New Roman"/>
                <a:ea typeface="Times New Roman"/>
                <a:cs typeface="Times New Roman"/>
                <a:sym typeface="Times New Roman"/>
              </a:defRPr>
            </a:pPr>
            <a:r>
              <a:t>JFK (1954): “I am frankly of the belief that no amount of American military assistance in Indochina can conquer an enemy which is everywhere and at the same time nowhere...and which has the sympathy and covert support of the people…”</a:t>
            </a:r>
          </a:p>
          <a:p>
            <a:pPr marL="0" indent="0" defTabSz="126268">
              <a:spcBef>
                <a:spcPts val="600"/>
              </a:spcBef>
              <a:buSzTx/>
              <a:buNone/>
              <a:defRPr sz="1392">
                <a:latin typeface="Times New Roman"/>
                <a:ea typeface="Times New Roman"/>
                <a:cs typeface="Times New Roman"/>
                <a:sym typeface="Times New Roman"/>
              </a:defRPr>
            </a:pPr>
          </a:p>
          <a:p>
            <a:pPr marL="0" indent="0" defTabSz="126268">
              <a:spcBef>
                <a:spcPts val="600"/>
              </a:spcBef>
              <a:buSzTx/>
              <a:buNone/>
              <a:defRPr sz="1392">
                <a:latin typeface="Times New Roman"/>
                <a:ea typeface="Times New Roman"/>
                <a:cs typeface="Times New Roman"/>
                <a:sym typeface="Times New Roman"/>
              </a:defRPr>
            </a:pPr>
            <a:r>
              <a:t>17:00 minutes of audio</a:t>
            </a:r>
          </a:p>
        </p:txBody>
      </p:sp>
      <p:sp>
        <p:nvSpPr>
          <p:cNvPr id="16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16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603" y="614649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6348327"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Present at the Creation"/>
          <p:cNvSpPr txBox="1"/>
          <p:nvPr>
            <p:ph type="title"/>
          </p:nvPr>
        </p:nvSpPr>
        <p:spPr>
          <a:xfrm>
            <a:off x="124795" y="-1"/>
            <a:ext cx="8890001" cy="1261271"/>
          </a:xfrm>
          <a:prstGeom prst="rect">
            <a:avLst/>
          </a:prstGeom>
        </p:spPr>
        <p:txBody>
          <a:bodyPr/>
          <a:lstStyle>
            <a:lvl1pPr defTabSz="411479">
              <a:defRPr sz="7200"/>
            </a:lvl1pPr>
          </a:lstStyle>
          <a:p>
            <a:pPr/>
            <a:r>
              <a:t>Marines Ideology</a:t>
            </a:r>
          </a:p>
        </p:txBody>
      </p:sp>
      <p:sp>
        <p:nvSpPr>
          <p:cNvPr id="17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The </a:t>
            </a:r>
            <a:r>
              <a:rPr i="1"/>
              <a:t>Small Wars Manual</a:t>
            </a:r>
            <a:r>
              <a:t> (1940):</a:t>
            </a:r>
          </a:p>
          <a:p>
            <a:pPr marL="142920" indent="-142920" defTabSz="198111">
              <a:spcBef>
                <a:spcPts val="1000"/>
              </a:spcBef>
              <a:defRPr sz="2184">
                <a:latin typeface="Times New Roman"/>
                <a:ea typeface="Times New Roman"/>
                <a:cs typeface="Times New Roman"/>
                <a:sym typeface="Times New Roman"/>
              </a:defRPr>
            </a:pPr>
            <a:r>
              <a:t>“In small wars the goal is to gain decisive results with the least application of force…. The end aim is the social, economic, and political development of the people subsequent to the military defeat of the enemy insurgent…”</a:t>
            </a:r>
          </a:p>
          <a:p>
            <a:pPr marL="0" indent="0" defTabSz="198111">
              <a:spcBef>
                <a:spcPts val="1000"/>
              </a:spcBef>
              <a:buSzTx/>
              <a:buNone/>
              <a:defRPr b="1" sz="2730">
                <a:latin typeface="+mj-lt"/>
                <a:ea typeface="+mj-ea"/>
                <a:cs typeface="+mj-cs"/>
                <a:sym typeface="Helvetica"/>
              </a:defRPr>
            </a:pPr>
          </a:p>
          <a:p>
            <a:pPr marL="0" indent="0" defTabSz="198111">
              <a:spcBef>
                <a:spcPts val="1000"/>
              </a:spcBef>
              <a:buSzTx/>
              <a:buNone/>
              <a:defRPr b="1" sz="2730">
                <a:latin typeface="+mj-lt"/>
                <a:ea typeface="+mj-ea"/>
                <a:cs typeface="+mj-cs"/>
                <a:sym typeface="Helvetica"/>
              </a:defRPr>
            </a:pPr>
            <a:r>
              <a:rPr i="1"/>
              <a:t>Official History of the USMC in Vietnam</a:t>
            </a:r>
            <a:r>
              <a:t>:</a:t>
            </a:r>
          </a:p>
          <a:p>
            <a:pPr marL="142920" indent="-142920" defTabSz="198111">
              <a:spcBef>
                <a:spcPts val="1000"/>
              </a:spcBef>
              <a:defRPr sz="2184">
                <a:latin typeface="Times New Roman"/>
                <a:ea typeface="Times New Roman"/>
                <a:cs typeface="Times New Roman"/>
                <a:sym typeface="Times New Roman"/>
              </a:defRPr>
            </a:pPr>
            <a:r>
              <a:t>“Marines units built schools, roads, marketplaces, and hospitals; set-up the Medical Civic Action Program (MEDCAP) to provide the rural population with regular medical care and to help develop hygienic and sanitary practices; and provided training and equipment to local and regional militia under the CAP and Combined Unit Pacification Program (CUPP) to enhance security in the rural areas…”</a:t>
            </a:r>
          </a:p>
        </p:txBody>
      </p:sp>
      <p:sp>
        <p:nvSpPr>
          <p:cNvPr id="17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7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120" y="614649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8208320" fill="hold"/>
                                        <p:tgtEl>
                                          <p:spTgt spid="1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Present at the Creation"/>
          <p:cNvSpPr txBox="1"/>
          <p:nvPr>
            <p:ph type="title"/>
          </p:nvPr>
        </p:nvSpPr>
        <p:spPr>
          <a:xfrm>
            <a:off x="124795" y="-1"/>
            <a:ext cx="8890001" cy="1261271"/>
          </a:xfrm>
          <a:prstGeom prst="rect">
            <a:avLst/>
          </a:prstGeom>
        </p:spPr>
        <p:txBody>
          <a:bodyPr/>
          <a:lstStyle>
            <a:lvl1pPr defTabSz="411479">
              <a:defRPr sz="7200"/>
            </a:lvl1pPr>
          </a:lstStyle>
          <a:p>
            <a:pPr/>
            <a:r>
              <a:t>Army Ideology</a:t>
            </a:r>
          </a:p>
        </p:txBody>
      </p:sp>
      <p:sp>
        <p:nvSpPr>
          <p:cNvPr id="180" name="Somehow, after World War II, nearly everything went right…"/>
          <p:cNvSpPr txBox="1"/>
          <p:nvPr>
            <p:ph type="body" sz="half" idx="1"/>
          </p:nvPr>
        </p:nvSpPr>
        <p:spPr>
          <a:xfrm>
            <a:off x="124795" y="1261267"/>
            <a:ext cx="4781329"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Six American policymakers: The first four:</a:t>
            </a:r>
          </a:p>
          <a:p>
            <a:pPr marL="91092" indent="-91092" defTabSz="126268">
              <a:spcBef>
                <a:spcPts val="600"/>
              </a:spcBef>
              <a:defRPr sz="1392">
                <a:latin typeface="Times New Roman"/>
                <a:ea typeface="Times New Roman"/>
                <a:cs typeface="Times New Roman"/>
                <a:sym typeface="Times New Roman"/>
              </a:defRPr>
            </a:pPr>
            <a:r>
              <a:t>General William Westmoreland: “[Overwhelming firepower] will hamper [the VC’s] operations, reduce his forces, destroy his morale and materially detract from his ability to prosecute the war effectively…” “To thwart the communist’s designs, it is necessary to eliminate the ‘fish’ from the ‘water’, or dry up the ‘water ‘…”</a:t>
            </a:r>
          </a:p>
          <a:p>
            <a:pPr marL="91092" indent="-91092" defTabSz="126268">
              <a:spcBef>
                <a:spcPts val="600"/>
              </a:spcBef>
              <a:defRPr sz="1392">
                <a:latin typeface="Times New Roman"/>
                <a:ea typeface="Times New Roman"/>
                <a:cs typeface="Times New Roman"/>
                <a:sym typeface="Times New Roman"/>
              </a:defRPr>
            </a:pPr>
            <a:r>
              <a:t>General William DePuy: “The solution in Vietnam is more bombs, more shells, more napalm…” </a:t>
            </a:r>
          </a:p>
          <a:p>
            <a:pPr marL="91092" indent="-91092" defTabSz="126268">
              <a:spcBef>
                <a:spcPts val="600"/>
              </a:spcBef>
              <a:defRPr sz="1392">
                <a:latin typeface="Times New Roman"/>
                <a:ea typeface="Times New Roman"/>
                <a:cs typeface="Times New Roman"/>
                <a:sym typeface="Times New Roman"/>
              </a:defRPr>
            </a:pPr>
            <a:r>
              <a:t>NSA Mcgeorge Bundy: “A reprisal policy—to the extent that it demonstrates U.S. willingness to employ this new norm in counter-insurgency—will set a higher price for the future upon all adventures of guerrilla warfare, and it should therefore increase our ability to deter such adventures…” “	Even if it fails… [bombing] will be worth it. At a minimum, it will damp down the charge that we did not do all that we could have done…”</a:t>
            </a:r>
          </a:p>
          <a:p>
            <a:pPr marL="91092" indent="-91092" defTabSz="126268">
              <a:spcBef>
                <a:spcPts val="600"/>
              </a:spcBef>
              <a:defRPr sz="1392">
                <a:latin typeface="Times New Roman"/>
                <a:ea typeface="Times New Roman"/>
                <a:cs typeface="Times New Roman"/>
                <a:sym typeface="Times New Roman"/>
              </a:defRPr>
            </a:pPr>
            <a:r>
              <a:t>NSA Walt Whitman Rostow: “[Needed:] a ruthless projection to the peasantry that the central government intends to be the wave of the future…”</a:t>
            </a:r>
          </a:p>
        </p:txBody>
      </p:sp>
      <p:sp>
        <p:nvSpPr>
          <p:cNvPr id="18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182" name="Image" descr="Image"/>
          <p:cNvPicPr>
            <a:picLocks noChangeAspect="1"/>
          </p:cNvPicPr>
          <p:nvPr/>
        </p:nvPicPr>
        <p:blipFill>
          <a:blip r:embed="rId3">
            <a:extLst/>
          </a:blip>
          <a:stretch>
            <a:fillRect/>
          </a:stretch>
        </p:blipFill>
        <p:spPr>
          <a:xfrm>
            <a:off x="4906123" y="1261269"/>
            <a:ext cx="4108673" cy="5248305"/>
          </a:xfrm>
          <a:prstGeom prst="rect">
            <a:avLst/>
          </a:prstGeom>
          <a:ln w="12700">
            <a:miter lim="400000"/>
          </a:ln>
        </p:spPr>
      </p:pic>
      <p:pic>
        <p:nvPicPr>
          <p:cNvPr id="18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8362" y="61220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9206665"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Present at the Creation"/>
          <p:cNvSpPr txBox="1"/>
          <p:nvPr>
            <p:ph type="title"/>
          </p:nvPr>
        </p:nvSpPr>
        <p:spPr>
          <a:xfrm>
            <a:off x="124795" y="-1"/>
            <a:ext cx="8890001" cy="1261271"/>
          </a:xfrm>
          <a:prstGeom prst="rect">
            <a:avLst/>
          </a:prstGeom>
        </p:spPr>
        <p:txBody>
          <a:bodyPr/>
          <a:lstStyle>
            <a:lvl1pPr defTabSz="411479">
              <a:defRPr sz="7200"/>
            </a:lvl1pPr>
          </a:lstStyle>
          <a:p>
            <a:pPr/>
            <a:r>
              <a:t>Army Ideology II</a:t>
            </a:r>
          </a:p>
        </p:txBody>
      </p:sp>
      <p:sp>
        <p:nvSpPr>
          <p:cNvPr id="18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Six American policymakers: Numbers five and six:</a:t>
            </a:r>
          </a:p>
          <a:p>
            <a:pPr marL="127215" indent="-127215" defTabSz="176341">
              <a:spcBef>
                <a:spcPts val="900"/>
              </a:spcBef>
              <a:defRPr sz="1944">
                <a:latin typeface="Times New Roman"/>
                <a:ea typeface="Times New Roman"/>
                <a:cs typeface="Times New Roman"/>
                <a:sym typeface="Times New Roman"/>
              </a:defRPr>
            </a:pPr>
            <a:r>
              <a:t>Advisor Sam Huntington: “The principal reason for this massive influx of population into the urban areas is, of course, the intensification of the war… refugees…. dramatic and often heartrending.... In the past the Viet Cong could expect to win the war simply by preventing Saigon from extending its control in the rural areas. This… is no longer sufficient to achieve victory…. The Viet Cong… have been even less successful in… [the cities] than the Government has been… in the countryside.... In an absent-minded way the United States in Viet Nam may well have stumbled upon the answer to ‘wars of national liberation’… neither… conventional military victory nor… the… gimmicks of counter-insurgency warfare. It is instead forced-draft urbanization and modernization which rapidly brings the country in question out of the phase in which a rural revolutionary movement can hope to generate sufficient strength to come to power…”</a:t>
            </a:r>
          </a:p>
          <a:p>
            <a:pPr marL="127215" indent="-127215" defTabSz="176341">
              <a:spcBef>
                <a:spcPts val="900"/>
              </a:spcBef>
              <a:defRPr sz="1944">
                <a:latin typeface="Times New Roman"/>
                <a:ea typeface="Times New Roman"/>
                <a:cs typeface="Times New Roman"/>
                <a:sym typeface="Times New Roman"/>
              </a:defRPr>
            </a:pPr>
            <a:r>
              <a:t>Robert McNamara: “The f***ing bombing campaign. It’s been worth nothing. It’s done nothing. They’ve dropped more bombs than in all Europe in all of World War II and it hasn’t done a f***ing thing…”</a:t>
            </a:r>
          </a:p>
        </p:txBody>
      </p:sp>
      <p:sp>
        <p:nvSpPr>
          <p:cNvPr id="18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5:00</a:t>
            </a:r>
          </a:p>
        </p:txBody>
      </p:sp>
      <p:pic>
        <p:nvPicPr>
          <p:cNvPr id="19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602" y="60975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8221649"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Present at the Creation"/>
          <p:cNvSpPr txBox="1"/>
          <p:nvPr>
            <p:ph type="title"/>
          </p:nvPr>
        </p:nvSpPr>
        <p:spPr>
          <a:xfrm>
            <a:off x="124795" y="-1"/>
            <a:ext cx="8890001" cy="1261271"/>
          </a:xfrm>
          <a:prstGeom prst="rect">
            <a:avLst/>
          </a:prstGeom>
        </p:spPr>
        <p:txBody>
          <a:bodyPr/>
          <a:lstStyle>
            <a:lvl1pPr defTabSz="222198">
              <a:defRPr sz="3888"/>
            </a:lvl1pPr>
          </a:lstStyle>
          <a:p>
            <a:pPr/>
            <a:r>
              <a:t>Sam Huntington on the Cuban-Americans of Miami</a:t>
            </a:r>
          </a:p>
        </p:txBody>
      </p:sp>
      <p:sp>
        <p:nvSpPr>
          <p:cNvPr id="19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He did not like them:</a:t>
            </a:r>
          </a:p>
          <a:p>
            <a:pPr marL="136638" indent="-136638" defTabSz="189403">
              <a:spcBef>
                <a:spcPts val="1000"/>
              </a:spcBef>
              <a:defRPr sz="2088">
                <a:latin typeface="Times New Roman"/>
                <a:ea typeface="Times New Roman"/>
                <a:cs typeface="Times New Roman"/>
                <a:sym typeface="Times New Roman"/>
              </a:defRPr>
            </a:pPr>
            <a:r>
              <a:t>“Latinos have not assimilated into mainstream U.S. culture, forming instead their own political and linguistic enclaves… rejecting the Anglo-Protestant values that built the American dream.... The Hispanization of Miami is without precedent.... The Cuban takeover.... By 1999, the heads of Miami’s largest bank, largest real estate development company, and largest law firm... the mayor of Miami and the mayor, police chief, and state attorney of Miami-Dade County… two-thirds of Miami’s U.S. Congressional delegation… nearly one half of its state legislators.... Anglos (as well as blacks)... outside minorities that could often be ignored. Unable to communicate with government bureaucrats and discriminated against by store clerks, the Anglos... could accept their subordinat[ion]... assimilate into the Hispanic community... or... leave... their exodus reflected in a popular bumper sticker: 'Will the last American to leave Miami, please bring the flag'...</a:t>
            </a:r>
          </a:p>
        </p:txBody>
      </p:sp>
      <p:sp>
        <p:nvSpPr>
          <p:cNvPr id="19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19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120" y="61709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734985" fill="hold"/>
                                        <p:tgtEl>
                                          <p:spTgt spid="19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Readings</a:t>
            </a:r>
          </a:p>
        </p:txBody>
      </p:sp>
      <p:sp>
        <p:nvSpPr>
          <p:cNvPr id="202" name="Takeaways from this class:"/>
          <p:cNvSpPr txBox="1"/>
          <p:nvPr>
            <p:ph type="body" idx="4294967295"/>
          </p:nvPr>
        </p:nvSpPr>
        <p:spPr>
          <a:xfrm>
            <a:off x="277663" y="1270000"/>
            <a:ext cx="8572501" cy="5080000"/>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j-lt"/>
                <a:ea typeface="+mj-ea"/>
                <a:cs typeface="+mj-cs"/>
                <a:sym typeface="Helvetica"/>
              </a:defRPr>
            </a:pPr>
            <a:r>
              <a:t>Optional: For Reference Only:</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Bill Easterly</a:t>
            </a:r>
            <a:r>
              <a:t> (2014): </a:t>
            </a:r>
            <a:r>
              <a:rPr i="1"/>
              <a:t>The Aid Debate Is Over: The Failure of Jeffrey Sachs’s Millennium Villages </a:t>
            </a:r>
            <a:r>
              <a:t>&lt;</a:t>
            </a:r>
            <a:r>
              <a:rPr u="sng">
                <a:solidFill>
                  <a:srgbClr val="0000FF"/>
                </a:solidFill>
                <a:uFill>
                  <a:solidFill>
                    <a:srgbClr val="0000FF"/>
                  </a:solidFill>
                </a:uFill>
                <a:hlinkClick r:id="rId2" invalidUrl="" action="" tgtFrame="" tooltip="" history="1" highlightClick="0" endSnd="0"/>
              </a:rPr>
              <a:t>https://github.com/braddelong/public-files/blob/master/readings/article-easterly-aid.pdf</a:t>
            </a:r>
            <a:r>
              <a:t>&gt;</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Niall Ferguson</a:t>
            </a:r>
            <a:r>
              <a:t> (2007): </a:t>
            </a:r>
            <a:r>
              <a:rPr i="1"/>
              <a:t>The Least Among Us: Review of Paul Collier: “The Bottom Billion”</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https://github.com/braddelong/public-files/blob/master/readings/article-ferguson-bottom-billion.pdf</a:t>
            </a:r>
            <a:r>
              <a:t>&gt;</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Nina Munk</a:t>
            </a:r>
            <a:r>
              <a:t> (2007): </a:t>
            </a:r>
            <a:r>
              <a:rPr i="1"/>
              <a:t>Letter from Uganda: Jeffrey Sachs’s $200 Billion Dream</a:t>
            </a:r>
            <a:r>
              <a:t> &lt;</a:t>
            </a:r>
            <a:r>
              <a:rPr u="sng">
                <a:solidFill>
                  <a:srgbClr val="0000FF"/>
                </a:solidFill>
                <a:uFill>
                  <a:solidFill>
                    <a:srgbClr val="0000FF"/>
                  </a:solidFill>
                </a:uFill>
                <a:hlinkClick r:id="rId4" invalidUrl="" action="" tgtFrame="" tooltip="" history="1" highlightClick="0" endSnd="0"/>
              </a:rPr>
              <a:t>https://github.com/braddelong/public-files/blob/master/readings/article-munk-sachs.pdf</a:t>
            </a:r>
            <a:r>
              <a:t>&gt;</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Nathan Nunn &amp; Nancy Qian</a:t>
            </a:r>
            <a:r>
              <a:t> (2014): </a:t>
            </a:r>
            <a:r>
              <a:rPr i="1"/>
              <a:t>US Food Aid and Civil Conflict </a:t>
            </a:r>
            <a:r>
              <a:t>&lt;</a:t>
            </a:r>
            <a:r>
              <a:rPr u="sng">
                <a:solidFill>
                  <a:srgbClr val="0000FF"/>
                </a:solidFill>
                <a:uFill>
                  <a:solidFill>
                    <a:srgbClr val="0000FF"/>
                  </a:solidFill>
                </a:uFill>
                <a:hlinkClick r:id="rId5" invalidUrl="" action="" tgtFrame="" tooltip="" history="1" highlightClick="0" endSnd="0"/>
              </a:rPr>
              <a:t>https://github.com/braddelong/public-files/blob/master/readings/article-nunn-qian-aid.pdf</a:t>
            </a:r>
            <a:r>
              <a:t>&gt;</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Melissa Dell &amp; Pablo Querubin</a:t>
            </a:r>
            <a:r>
              <a:t> (2016): </a:t>
            </a:r>
            <a:r>
              <a:rPr i="1"/>
              <a:t>Nation Building Through Foreign Intervention: Evidence from Discontinuities in Military Strategies</a:t>
            </a:r>
            <a:r>
              <a:t> &lt;</a:t>
            </a:r>
            <a:r>
              <a:rPr u="sng">
                <a:solidFill>
                  <a:srgbClr val="0000FF"/>
                </a:solidFill>
                <a:uFill>
                  <a:solidFill>
                    <a:srgbClr val="0000FF"/>
                  </a:solidFill>
                </a:uFill>
                <a:hlinkClick r:id="rId6" invalidUrl="" action="" tgtFrame="" tooltip="" history="1" highlightClick="0" endSnd="0"/>
              </a:rPr>
              <a:t>https://github.com/braddelong/public-files/blob/master/readings/article-dell-querubin-vietnam.pdf</a:t>
            </a:r>
            <a:r>
              <a:t>&gt;</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W. Arthur Lewis</a:t>
            </a:r>
            <a:r>
              <a:t> (1977): </a:t>
            </a:r>
            <a:r>
              <a:rPr i="1"/>
              <a:t>The Evolution of the International Economic Order</a:t>
            </a:r>
            <a:r>
              <a:t> &lt;</a:t>
            </a:r>
            <a:r>
              <a:rPr u="sng">
                <a:solidFill>
                  <a:srgbClr val="0000FF"/>
                </a:solidFill>
                <a:uFill>
                  <a:solidFill>
                    <a:srgbClr val="0000FF"/>
                  </a:solidFill>
                </a:uFill>
                <a:hlinkClick r:id="rId7" invalidUrl="" action="" tgtFrame="" tooltip="" history="1" highlightClick="0" endSnd="0"/>
              </a:rPr>
              <a:t>https://github.com/braddelong/public-files/blob/master/readings/book-lewis-evolution-a.pdf</a:t>
            </a:r>
            <a:r>
              <a:t>&gt; &lt;</a:t>
            </a:r>
            <a:r>
              <a:rPr u="sng">
                <a:solidFill>
                  <a:srgbClr val="0000FF"/>
                </a:solidFill>
                <a:uFill>
                  <a:solidFill>
                    <a:srgbClr val="0000FF"/>
                  </a:solidFill>
                </a:uFill>
                <a:hlinkClick r:id="rId8" invalidUrl="" action="" tgtFrame="" tooltip="" history="1" highlightClick="0" endSnd="0"/>
              </a:rPr>
              <a:t>https://github.com/braddelong/public-files/blob/master/readings/book-lewis-evolution-b.pdf</a:t>
            </a:r>
            <a:r>
              <a:t>&gt;</a:t>
            </a:r>
          </a:p>
          <a:p>
            <a:pPr marL="0" indent="0" algn="ctr" defTabSz="306324">
              <a:spcBef>
                <a:spcPts val="800"/>
              </a:spcBef>
              <a:buSzTx/>
              <a:buNone/>
              <a:defRPr sz="1608">
                <a:solidFill>
                  <a:srgbClr val="8B5346"/>
                </a:solidFill>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67873">
              <a:defRPr sz="3441">
                <a:uFill>
                  <a:solidFill>
                    <a:srgbClr val="000000"/>
                  </a:solidFill>
                </a:uFill>
                <a:latin typeface="Calibri"/>
                <a:ea typeface="Calibri"/>
                <a:cs typeface="Calibri"/>
                <a:sym typeface="Calibri"/>
              </a:defRPr>
            </a:lvl1pPr>
          </a:lstStyle>
          <a:p>
            <a:pPr/>
            <a:r>
              <a:t>Big Ideas: Lecture 23: Trade and Development; Foreign Aid; Foreign Interventions</a:t>
            </a:r>
          </a:p>
        </p:txBody>
      </p:sp>
      <p:sp>
        <p:nvSpPr>
          <p:cNvPr id="205"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45424">
              <a:spcBef>
                <a:spcPts val="0"/>
              </a:spcBef>
              <a:buSzTx/>
              <a:buFont typeface="Arial"/>
              <a:buNone/>
              <a:defRPr b="1" sz="1232">
                <a:uFill>
                  <a:solidFill>
                    <a:srgbClr val="000000"/>
                  </a:solidFill>
                </a:uFill>
                <a:latin typeface="+mj-lt"/>
                <a:ea typeface="+mj-ea"/>
                <a:cs typeface="+mj-cs"/>
                <a:sym typeface="Helvetica"/>
              </a:defRPr>
            </a:pPr>
            <a:r>
              <a:t>23b. Tu Apr 28: 6.3. Growth &amp; Fluctuations</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https://github.com/braddelong/public-files/blob/master/readings/book-eichengreen-selections-mirrors.pdf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Slides</a:t>
            </a:r>
            <a:r>
              <a:rPr b="0">
                <a:solidFill>
                  <a:srgbClr val="2D3B45"/>
                </a:solidFill>
                <a:latin typeface="Times New Roman"/>
                <a:ea typeface="Times New Roman"/>
                <a:cs typeface="Times New Roman"/>
                <a:sym typeface="Times New Roman"/>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https://github.com/braddelong/public-files/blob/master/econ-135-lecture-23b.pptx</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056">
                <a:uFill>
                  <a:solidFill>
                    <a:srgbClr val="000000"/>
                  </a:solidFill>
                </a:uFill>
                <a:latin typeface="+mj-lt"/>
                <a:ea typeface="+mj-ea"/>
                <a:cs typeface="+mj-cs"/>
                <a:sym typeface="Helvetica"/>
              </a:defRPr>
            </a:pPr>
          </a:p>
          <a:p>
            <a:pPr marL="0" indent="0" defTabSz="245424">
              <a:spcBef>
                <a:spcPts val="0"/>
              </a:spcBef>
              <a:buSzTx/>
              <a:buFont typeface="Arial"/>
              <a:buNone/>
              <a:defRPr b="1" sz="1232">
                <a:uFill>
                  <a:solidFill>
                    <a:srgbClr val="000000"/>
                  </a:solidFill>
                </a:uFill>
                <a:latin typeface="+mj-lt"/>
                <a:ea typeface="+mj-ea"/>
                <a:cs typeface="+mj-cs"/>
                <a:sym typeface="Helvetica"/>
              </a:defRPr>
            </a:pPr>
            <a:r>
              <a:t>24. Th Apr 30: 6.4. Populism, Plutocracy, Kleptocracy, &amp; Neo-Fascism</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Ernest Gellner (1973): </a:t>
            </a:r>
            <a:r>
              <a:rPr b="0" i="1">
                <a:solidFill>
                  <a:srgbClr val="2D3B45"/>
                </a:solidFill>
                <a:latin typeface="Times New Roman"/>
                <a:ea typeface="Times New Roman"/>
                <a:cs typeface="Times New Roman"/>
                <a:sym typeface="Times New Roman"/>
              </a:rPr>
              <a:t>Nations &amp; Nationalism</a:t>
            </a:r>
            <a:r>
              <a:rPr b="0">
                <a:solidFill>
                  <a:srgbClr val="2D3B45"/>
                </a:solidFill>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https://delong.typepad.com/files/gellner-nations.pdf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Barry Eichengreen (2018): </a:t>
            </a:r>
            <a:r>
              <a:rPr b="0" i="1">
                <a:latin typeface="Times New Roman"/>
                <a:ea typeface="Times New Roman"/>
                <a:cs typeface="Times New Roman"/>
                <a:sym typeface="Times New Roman"/>
              </a:rPr>
              <a:t>The Populist Temptation Economic Grievance &amp; Political Reaction in the Modern Era</a:t>
            </a:r>
            <a:r>
              <a:rPr b="0">
                <a:latin typeface="Times New Roman"/>
                <a:ea typeface="Times New Roman"/>
                <a:cs typeface="Times New Roman"/>
                <a:sym typeface="Times New Roman"/>
              </a:rPr>
              <a:t>, selection</a:t>
            </a:r>
            <a:r>
              <a:rPr>
                <a:latin typeface="Times New Roman"/>
                <a:ea typeface="Times New Roman"/>
                <a:cs typeface="Times New Roman"/>
                <a:sym typeface="Times New Roman"/>
              </a:rPr>
              <a:t>s </a:t>
            </a:r>
            <a:r>
              <a:rPr b="0">
                <a:latin typeface="Times New Roman"/>
                <a:ea typeface="Times New Roman"/>
                <a:cs typeface="Times New Roman"/>
                <a:sym typeface="Times New Roman"/>
              </a:rPr>
              <a:t>&lt;</a:t>
            </a:r>
            <a:r>
              <a:rPr b="0" u="sng">
                <a:solidFill>
                  <a:srgbClr val="0073A7"/>
                </a:solidFill>
                <a:uFill>
                  <a:solidFill>
                    <a:srgbClr val="0073A7"/>
                  </a:solidFill>
                </a:uFill>
                <a:latin typeface="Times New Roman"/>
                <a:ea typeface="Times New Roman"/>
                <a:cs typeface="Times New Roman"/>
                <a:sym typeface="Times New Roman"/>
                <a:hlinkClick r:id="rId5" invalidUrl="" action="" tgtFrame="" tooltip="" history="1" highlightClick="0" endSnd="0"/>
              </a:rPr>
              <a:t>https://delong.typepad.com/files/eichengeeen-populist.pdf </a:t>
            </a:r>
            <a:r>
              <a:rPr b="0">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26. Tu May 5: 6.5. The Pace and Meaning of Economic Growth</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William Nordhaus: Do Real-Output and Real-Wage Measures Capture Reality?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https://www.nber.org/chapters/c6064.pdf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John Maynard Keynes: Economic Possibilities for Our Grandchildren&lt;&lt;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https://delong.typepad.com/files/keynes-persuasion.pdf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Edward Bellamy (1887): Looking Backward 2000-1887, selections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https://delong.typepad.com/files/bellamy-backward.pdf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402336">
              <a:spcBef>
                <a:spcPts val="0"/>
              </a:spcBef>
              <a:buSzTx/>
              <a:buNone/>
              <a:defRPr b="1" sz="2112">
                <a:solidFill>
                  <a:srgbClr val="2D3B45"/>
                </a:solidFill>
                <a:latin typeface="+mj-lt"/>
                <a:ea typeface="+mj-ea"/>
                <a:cs typeface="+mj-cs"/>
                <a:sym typeface="Helvetica"/>
              </a:defRPr>
            </a:pPr>
            <a:r>
              <a:t>7. Conclusion</a:t>
            </a:r>
            <a:endParaRPr b="0"/>
          </a:p>
          <a:p>
            <a:pPr marL="0" indent="0" defTabSz="245424">
              <a:spcBef>
                <a:spcPts val="0"/>
              </a:spcBef>
              <a:buSzTx/>
              <a:buFont typeface="Arial"/>
              <a:buNone/>
              <a:defRPr b="1" sz="1232">
                <a:uFill>
                  <a:solidFill>
                    <a:srgbClr val="000000"/>
                  </a:solidFill>
                </a:uFill>
                <a:latin typeface="+mj-lt"/>
                <a:ea typeface="+mj-ea"/>
                <a:cs typeface="+mj-cs"/>
                <a:sym typeface="Helvetica"/>
              </a:defRPr>
            </a:pPr>
            <a:r>
              <a:t>27. Th May 7: 7.1. The Future?</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Robert Allen (2011): Global Economic History: A Very Short Introduction, selections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https://delong.typepad.com/files/allen-geh.pdf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402336">
              <a:spcBef>
                <a:spcPts val="0"/>
              </a:spcBef>
              <a:buSzTx/>
              <a:buNone/>
              <a:defRPr b="1" sz="2112">
                <a:solidFill>
                  <a:srgbClr val="2D3B45"/>
                </a:solidFill>
                <a:latin typeface="+mj-lt"/>
                <a:ea typeface="+mj-ea"/>
                <a:cs typeface="+mj-cs"/>
                <a:sym typeface="Helvetica"/>
              </a:defRPr>
            </a:pPr>
            <a:r>
              <a:t>8. And it looks like we will not get to…</a:t>
            </a: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25. 6.6. Global Warming</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11" invalidUrl="" action="" tgtFrame="" tooltip="" history="1" highlightClick="0" endSnd="0"/>
              </a:rPr>
              <a:t>https://economics.mit.edu/files/9138&gt;</a:t>
            </a:r>
          </a:p>
        </p:txBody>
      </p:sp>
      <p:sp>
        <p:nvSpPr>
          <p:cNvPr id="208"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Catch Our Breath…"/>
          <p:cNvSpPr txBox="1"/>
          <p:nvPr>
            <p:ph type="title"/>
          </p:nvPr>
        </p:nvSpPr>
        <p:spPr>
          <a:xfrm>
            <a:off x="276457" y="-2"/>
            <a:ext cx="8572501" cy="1270003"/>
          </a:xfrm>
          <a:prstGeom prst="rect">
            <a:avLst/>
          </a:prstGeom>
        </p:spPr>
        <p:txBody>
          <a:bodyPr/>
          <a:lstStyle/>
          <a:p>
            <a:pPr/>
            <a:r>
              <a:t>Catch Our Breath…</a:t>
            </a:r>
          </a:p>
        </p:txBody>
      </p:sp>
      <p:sp>
        <p:nvSpPr>
          <p:cNvPr id="211"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1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Trade and Development; Foreign Aid; Foreign Interventions:</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Notes, etc.…"/>
          <p:cNvSpPr txBox="1"/>
          <p:nvPr>
            <p:ph type="title"/>
          </p:nvPr>
        </p:nvSpPr>
        <p:spPr>
          <a:xfrm>
            <a:off x="669726" y="312539"/>
            <a:ext cx="7804548" cy="1116211"/>
          </a:xfrm>
          <a:prstGeom prst="rect">
            <a:avLst/>
          </a:prstGeom>
        </p:spPr>
        <p:txBody>
          <a:bodyPr/>
          <a:lstStyle/>
          <a:p>
            <a:pPr/>
            <a:r>
              <a:t>Notes, etc.…</a:t>
            </a:r>
          </a:p>
        </p:txBody>
      </p:sp>
      <p:sp>
        <p:nvSpPr>
          <p:cNvPr id="215"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16"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19"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20"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23"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24"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25"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26"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27"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28"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231"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32"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33"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34"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35"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36"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41"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44"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47"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248"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249"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irty Glorious Years"/>
          <p:cNvSpPr txBox="1"/>
          <p:nvPr>
            <p:ph type="title"/>
          </p:nvPr>
        </p:nvSpPr>
        <p:spPr>
          <a:xfrm>
            <a:off x="314537" y="0"/>
            <a:ext cx="8501531" cy="1152994"/>
          </a:xfrm>
          <a:prstGeom prst="rect">
            <a:avLst/>
          </a:prstGeom>
        </p:spPr>
        <p:txBody>
          <a:bodyPr/>
          <a:lstStyle>
            <a:lvl1pPr defTabSz="174821">
              <a:defRPr b="1" sz="3640">
                <a:solidFill>
                  <a:srgbClr val="800000"/>
                </a:solidFill>
                <a:latin typeface="+mj-lt"/>
                <a:ea typeface="+mj-ea"/>
                <a:cs typeface="+mj-cs"/>
                <a:sym typeface="Helvetica"/>
              </a:defRPr>
            </a:lvl1pPr>
          </a:lstStyle>
          <a:p>
            <a:pPr/>
            <a:r>
              <a:t>Trade and Development; Foreign Aid; Foreign Intervention</a:t>
            </a:r>
          </a:p>
        </p:txBody>
      </p:sp>
      <p:sp>
        <p:nvSpPr>
          <p:cNvPr id="10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Th Apr 23: 6.2. Trade and Development; Foreign Aid; Foreign Intervention: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Slides: &lt;</a:t>
            </a:r>
            <a:r>
              <a:rPr u="sng">
                <a:solidFill>
                  <a:srgbClr val="0000FF"/>
                </a:solidFill>
                <a:uFill>
                  <a:solidFill>
                    <a:srgbClr val="0000FF"/>
                  </a:solidFill>
                </a:uFill>
                <a:hlinkClick r:id="rId2" invalidUrl="" action="" tgtFrame="" tooltip="" history="1" highlightClick="0" endSnd="0"/>
              </a:rPr>
              <a:t>https://github.com/braddelong/public-files/blob/master/econ-135-lecture-23.pptx</a:t>
            </a:r>
            <a:r>
              <a: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58"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59"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60"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61"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62"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63"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74"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77"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280"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83"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284"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hirty Glorious Years"/>
          <p:cNvSpPr txBox="1"/>
          <p:nvPr>
            <p:ph type="title"/>
          </p:nvPr>
        </p:nvSpPr>
        <p:spPr>
          <a:xfrm>
            <a:off x="314537" y="0"/>
            <a:ext cx="8501531" cy="1152994"/>
          </a:xfrm>
          <a:prstGeom prst="rect">
            <a:avLst/>
          </a:prstGeom>
        </p:spPr>
        <p:txBody>
          <a:bodyPr/>
          <a:lstStyle>
            <a:lvl1pPr defTabSz="309059">
              <a:defRPr b="1" sz="6435">
                <a:solidFill>
                  <a:srgbClr val="800000"/>
                </a:solidFill>
                <a:latin typeface="+mj-lt"/>
                <a:ea typeface="+mj-ea"/>
                <a:cs typeface="+mj-cs"/>
                <a:sym typeface="Helvetica"/>
              </a:defRPr>
            </a:lvl1pPr>
          </a:lstStyle>
          <a:p>
            <a:pPr/>
            <a:r>
              <a:t>Trade &amp; Development</a:t>
            </a:r>
          </a:p>
        </p:txBody>
      </p:sp>
      <p:sp>
        <p:nvSpPr>
          <p:cNvPr id="109"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75269">
              <a:spcBef>
                <a:spcPts val="800"/>
              </a:spcBef>
              <a:buSzTx/>
              <a:buNone/>
              <a:defRPr b="1" sz="2592">
                <a:uFill>
                  <a:solidFill>
                    <a:srgbClr val="000000"/>
                  </a:solidFill>
                </a:uFill>
                <a:latin typeface="+mj-lt"/>
                <a:ea typeface="+mj-ea"/>
                <a:cs typeface="+mj-cs"/>
                <a:sym typeface="Helvetica"/>
              </a:defRPr>
            </a:pPr>
            <a:r>
              <a:t>We have had 500 years of globalization:</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Many of the poorest places in the world are those that are not integrated into regional, national, and international trade</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Trade allows specialization, which typically improves </a:t>
            </a:r>
            <a:r>
              <a:rPr i="1"/>
              <a:t>static </a:t>
            </a:r>
            <a:r>
              <a:t>economic efficiency</a:t>
            </a:r>
          </a:p>
          <a:p>
            <a:pPr lvl="1" marL="534202" indent="-259882" defTabSz="375269">
              <a:spcBef>
                <a:spcPts val="800"/>
              </a:spcBef>
              <a:buSzPct val="100000"/>
              <a:defRPr i="1" sz="1728">
                <a:uFill>
                  <a:solidFill>
                    <a:srgbClr val="000000"/>
                  </a:solidFill>
                </a:uFill>
                <a:latin typeface="Times New Roman"/>
                <a:ea typeface="Times New Roman"/>
                <a:cs typeface="Times New Roman"/>
                <a:sym typeface="Times New Roman"/>
              </a:defRPr>
            </a:pPr>
            <a:r>
              <a:t>Dynamic </a:t>
            </a:r>
            <a:r>
              <a:rPr i="0"/>
              <a:t>efficiency is another kettle of fish</a:t>
            </a:r>
            <a:endParaRPr i="0"/>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Globalization creates winners and losers</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Initial circumstances determine the impacts of economic integration on institutions and growth</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Initial circumstances determine who wins versus loses from globalization</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Trade integration solidifies an economy’s niche in the global economy</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Governments have incentives to try to extract as large a share of the surplus from globalization as possible</a:t>
            </a:r>
          </a:p>
          <a:p>
            <a:pPr marL="0" indent="0" defTabSz="156747">
              <a:spcBef>
                <a:spcPts val="800"/>
              </a:spcBef>
              <a:buSzTx/>
              <a:buNone/>
              <a:defRPr sz="1728">
                <a:latin typeface="Times New Roman"/>
                <a:ea typeface="Times New Roman"/>
                <a:cs typeface="Times New Roman"/>
                <a:sym typeface="Times New Roman"/>
              </a:defRPr>
            </a:pPr>
          </a:p>
          <a:p>
            <a:pPr marL="0" indent="0" defTabSz="156747">
              <a:spcBef>
                <a:spcPts val="800"/>
              </a:spcBef>
              <a:buSzTx/>
              <a:buNone/>
              <a:defRPr sz="1728">
                <a:latin typeface="Times New Roman"/>
                <a:ea typeface="Times New Roman"/>
                <a:cs typeface="Times New Roman"/>
                <a:sym typeface="Times New Roman"/>
              </a:defRPr>
            </a:pPr>
            <a:r>
              <a:t>10:30 minutes of audio for this segment; 33:00 minutes of audio for this lecture as a whole</a:t>
            </a:r>
          </a:p>
        </p:txBody>
      </p:sp>
      <p:pic>
        <p:nvPicPr>
          <p:cNvPr id="11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121" y="6146493"/>
            <a:ext cx="571501" cy="571501"/>
          </a:xfrm>
          <a:prstGeom prst="rect">
            <a:avLst/>
          </a:prstGeom>
          <a:ln w="12700">
            <a:miter lim="400000"/>
          </a:ln>
        </p:spPr>
      </p:pic>
      <p:sp>
        <p:nvSpPr>
          <p:cNvPr id="11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971655" fill="hold"/>
                                        <p:tgtEl>
                                          <p:spTgt spid="1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0"/>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287"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288"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291"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292"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295"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98"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Catch Our Breath…"/>
          <p:cNvSpPr txBox="1"/>
          <p:nvPr>
            <p:ph type="title"/>
          </p:nvPr>
        </p:nvSpPr>
        <p:spPr>
          <a:xfrm>
            <a:off x="276457" y="-1"/>
            <a:ext cx="8572501" cy="1270001"/>
          </a:xfrm>
          <a:prstGeom prst="rect">
            <a:avLst/>
          </a:prstGeom>
        </p:spPr>
        <p:txBody>
          <a:bodyPr/>
          <a:lstStyle/>
          <a:p>
            <a:pPr/>
            <a:r>
              <a:t>Catch Our Breath…</a:t>
            </a:r>
          </a:p>
        </p:txBody>
      </p:sp>
      <p:sp>
        <p:nvSpPr>
          <p:cNvPr id="301"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302"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30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30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09"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10"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11"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14"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15"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16"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Catch Our Breath…"/>
          <p:cNvSpPr txBox="1"/>
          <p:nvPr>
            <p:ph type="title"/>
          </p:nvPr>
        </p:nvSpPr>
        <p:spPr>
          <a:xfrm>
            <a:off x="276457" y="-3"/>
            <a:ext cx="8572501" cy="1270005"/>
          </a:xfrm>
          <a:prstGeom prst="rect">
            <a:avLst/>
          </a:prstGeom>
        </p:spPr>
        <p:txBody>
          <a:bodyPr/>
          <a:lstStyle/>
          <a:p>
            <a:pPr/>
            <a:r>
              <a:t>Notes</a:t>
            </a:r>
          </a:p>
        </p:txBody>
      </p:sp>
      <p:sp>
        <p:nvSpPr>
          <p:cNvPr id="319"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20"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Present at the Creation"/>
          <p:cNvSpPr txBox="1"/>
          <p:nvPr>
            <p:ph type="title"/>
          </p:nvPr>
        </p:nvSpPr>
        <p:spPr>
          <a:xfrm>
            <a:off x="124795" y="-1"/>
            <a:ext cx="8890001" cy="1261271"/>
          </a:xfrm>
          <a:prstGeom prst="rect">
            <a:avLst/>
          </a:prstGeom>
        </p:spPr>
        <p:txBody>
          <a:bodyPr/>
          <a:lstStyle>
            <a:lvl1pPr defTabSz="226313">
              <a:defRPr sz="3960"/>
            </a:lvl1pPr>
          </a:lstStyle>
          <a:p>
            <a:pPr/>
            <a:r>
              <a:t>A Very Short History of Early Globalization</a:t>
            </a:r>
          </a:p>
        </p:txBody>
      </p:sp>
      <p:sp>
        <p:nvSpPr>
          <p:cNvPr id="116" name="Somehow, after World War II, nearly everything went right…"/>
          <p:cNvSpPr txBox="1"/>
          <p:nvPr>
            <p:ph type="body" sz="half" idx="1"/>
          </p:nvPr>
        </p:nvSpPr>
        <p:spPr>
          <a:xfrm>
            <a:off x="124795" y="1261267"/>
            <a:ext cx="4878331" cy="4687518"/>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It really starts in the 1500s with the caravel:</a:t>
            </a:r>
          </a:p>
          <a:p>
            <a:pPr marL="98945" indent="-98945" defTabSz="137154">
              <a:spcBef>
                <a:spcPts val="700"/>
              </a:spcBef>
              <a:defRPr sz="1512">
                <a:latin typeface="Times New Roman"/>
                <a:ea typeface="Times New Roman"/>
                <a:cs typeface="Times New Roman"/>
                <a:sym typeface="Times New Roman"/>
              </a:defRPr>
            </a:pPr>
            <a:r>
              <a:t>The West Indies—we have covered the shock of the </a:t>
            </a:r>
            <a:r>
              <a:rPr i="1"/>
              <a:t>conquistadores</a:t>
            </a:r>
            <a:r>
              <a:t> and their cannon, smallpox, and steel breastplates</a:t>
            </a:r>
          </a:p>
          <a:p>
            <a:pPr marL="98945" indent="-98945" defTabSz="137154">
              <a:spcBef>
                <a:spcPts val="700"/>
              </a:spcBef>
              <a:defRPr sz="1512">
                <a:latin typeface="Times New Roman"/>
                <a:ea typeface="Times New Roman"/>
                <a:cs typeface="Times New Roman"/>
                <a:sym typeface="Times New Roman"/>
              </a:defRPr>
            </a:pPr>
            <a:r>
              <a:t>The East Indies:</a:t>
            </a:r>
          </a:p>
          <a:p>
            <a:pPr lvl="1" marL="247363" indent="-98945" defTabSz="137154">
              <a:spcBef>
                <a:spcPts val="700"/>
              </a:spcBef>
              <a:defRPr sz="1512">
                <a:latin typeface="Times New Roman"/>
                <a:ea typeface="Times New Roman"/>
                <a:cs typeface="Times New Roman"/>
                <a:sym typeface="Times New Roman"/>
              </a:defRPr>
            </a:pPr>
            <a:r>
              <a:t>Cutting out the middleman</a:t>
            </a:r>
          </a:p>
          <a:p>
            <a:pPr lvl="1" marL="247363" indent="-98945" defTabSz="137154">
              <a:spcBef>
                <a:spcPts val="700"/>
              </a:spcBef>
              <a:defRPr sz="1512">
                <a:latin typeface="Times New Roman"/>
                <a:ea typeface="Times New Roman"/>
                <a:cs typeface="Times New Roman"/>
                <a:sym typeface="Times New Roman"/>
              </a:defRPr>
            </a:pPr>
            <a:r>
              <a:t>Making the products of India, China, and southeast Asia much cheaper</a:t>
            </a:r>
          </a:p>
          <a:p>
            <a:pPr marL="98945" indent="-98945" defTabSz="137154">
              <a:spcBef>
                <a:spcPts val="700"/>
              </a:spcBef>
              <a:defRPr sz="1512">
                <a:latin typeface="Times New Roman"/>
                <a:ea typeface="Times New Roman"/>
                <a:cs typeface="Times New Roman"/>
                <a:sym typeface="Times New Roman"/>
              </a:defRPr>
            </a:pPr>
            <a:r>
              <a:t>This wave of globalization had big winners and big winners:</a:t>
            </a:r>
          </a:p>
          <a:p>
            <a:pPr lvl="1" marL="247363" indent="-98945" defTabSz="137154">
              <a:spcBef>
                <a:spcPts val="700"/>
              </a:spcBef>
              <a:defRPr sz="1512">
                <a:latin typeface="Times New Roman"/>
                <a:ea typeface="Times New Roman"/>
                <a:cs typeface="Times New Roman"/>
                <a:sym typeface="Times New Roman"/>
              </a:defRPr>
            </a:pPr>
            <a:r>
              <a:t>In wealth, the winners gained much more than the losers gained</a:t>
            </a:r>
          </a:p>
          <a:p>
            <a:pPr lvl="1" marL="247363" indent="-98945" defTabSz="137154">
              <a:spcBef>
                <a:spcPts val="700"/>
              </a:spcBef>
              <a:defRPr sz="1512">
                <a:latin typeface="Times New Roman"/>
                <a:ea typeface="Times New Roman"/>
                <a:cs typeface="Times New Roman"/>
                <a:sym typeface="Times New Roman"/>
              </a:defRPr>
            </a:pPr>
            <a:r>
              <a:t>In human utility, the losers lost much more than the winners gained</a:t>
            </a:r>
          </a:p>
          <a:p>
            <a:pPr lvl="1" marL="247363" indent="-98945" defTabSz="137154">
              <a:spcBef>
                <a:spcPts val="700"/>
              </a:spcBef>
              <a:defRPr sz="1512">
                <a:latin typeface="Times New Roman"/>
                <a:ea typeface="Times New Roman"/>
                <a:cs typeface="Times New Roman"/>
                <a:sym typeface="Times New Roman"/>
              </a:defRPr>
            </a:pPr>
            <a:r>
              <a:t>Possible role of globalization in triggering the Industrial Revolution, and then MEG…</a:t>
            </a:r>
          </a:p>
        </p:txBody>
      </p:sp>
      <p:sp>
        <p:nvSpPr>
          <p:cNvPr id="11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18" name="Image" descr="Image"/>
          <p:cNvPicPr>
            <a:picLocks noChangeAspect="1"/>
          </p:cNvPicPr>
          <p:nvPr/>
        </p:nvPicPr>
        <p:blipFill>
          <a:blip r:embed="rId3">
            <a:extLst/>
          </a:blip>
          <a:srcRect l="0" t="0" r="0" b="7392"/>
          <a:stretch>
            <a:fillRect/>
          </a:stretch>
        </p:blipFill>
        <p:spPr>
          <a:xfrm>
            <a:off x="5534995" y="1261269"/>
            <a:ext cx="3479801" cy="3022626"/>
          </a:xfrm>
          <a:prstGeom prst="rect">
            <a:avLst/>
          </a:prstGeom>
          <a:ln w="12700">
            <a:miter lim="400000"/>
          </a:ln>
        </p:spPr>
      </p:pic>
      <p:pic>
        <p:nvPicPr>
          <p:cNvPr id="119" name="Image" descr="Image"/>
          <p:cNvPicPr>
            <a:picLocks noChangeAspect="1"/>
          </p:cNvPicPr>
          <p:nvPr/>
        </p:nvPicPr>
        <p:blipFill>
          <a:blip r:embed="rId4">
            <a:extLst/>
          </a:blip>
          <a:srcRect l="0" t="18468" r="14879" b="0"/>
          <a:stretch>
            <a:fillRect/>
          </a:stretch>
        </p:blipFill>
        <p:spPr>
          <a:xfrm>
            <a:off x="5534995" y="4212360"/>
            <a:ext cx="3481154" cy="2297214"/>
          </a:xfrm>
          <a:prstGeom prst="rect">
            <a:avLst/>
          </a:prstGeom>
          <a:ln w="12700">
            <a:miter lim="400000"/>
          </a:ln>
        </p:spPr>
      </p:pic>
      <p:pic>
        <p:nvPicPr>
          <p:cNvPr id="12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120" y="61587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8490000" fill="hold"/>
                                        <p:tgtEl>
                                          <p:spTgt spid="12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Present at the Creation"/>
          <p:cNvSpPr txBox="1"/>
          <p:nvPr>
            <p:ph type="title"/>
          </p:nvPr>
        </p:nvSpPr>
        <p:spPr>
          <a:xfrm>
            <a:off x="124795" y="-1"/>
            <a:ext cx="8890001" cy="1261271"/>
          </a:xfrm>
          <a:prstGeom prst="rect">
            <a:avLst/>
          </a:prstGeom>
        </p:spPr>
        <p:txBody>
          <a:bodyPr/>
          <a:lstStyle>
            <a:lvl1pPr defTabSz="357986">
              <a:defRPr sz="6264"/>
            </a:lvl1pPr>
          </a:lstStyle>
          <a:p>
            <a:pPr/>
            <a:r>
              <a:t>First Modern Globalization</a:t>
            </a:r>
          </a:p>
        </p:txBody>
      </p:sp>
      <p:sp>
        <p:nvSpPr>
          <p:cNvPr id="125" name="Somehow, after World War II, nearly everything went right…"/>
          <p:cNvSpPr txBox="1"/>
          <p:nvPr>
            <p:ph type="body" idx="1"/>
          </p:nvPr>
        </p:nvSpPr>
        <p:spPr>
          <a:xfrm>
            <a:off x="124795" y="1261267"/>
            <a:ext cx="6282696" cy="4687518"/>
          </a:xfrm>
          <a:prstGeom prst="rect">
            <a:avLst/>
          </a:prstGeom>
        </p:spPr>
        <p:txBody>
          <a:bodyPr anchor="t"/>
          <a:lstStyle/>
          <a:p>
            <a:pPr marL="0" indent="0" defTabSz="108852">
              <a:spcBef>
                <a:spcPts val="600"/>
              </a:spcBef>
              <a:buSzTx/>
              <a:buNone/>
              <a:defRPr b="1" sz="1500">
                <a:latin typeface="+mj-lt"/>
                <a:ea typeface="+mj-ea"/>
                <a:cs typeface="+mj-cs"/>
                <a:sym typeface="Helvetica"/>
              </a:defRPr>
            </a:pPr>
            <a:r>
              <a:t>1815-1914:</a:t>
            </a:r>
          </a:p>
          <a:p>
            <a:pPr marL="78528" indent="-78528" defTabSz="108852">
              <a:spcBef>
                <a:spcPts val="600"/>
              </a:spcBef>
              <a:defRPr sz="1200">
                <a:latin typeface="Times New Roman"/>
                <a:ea typeface="Times New Roman"/>
                <a:cs typeface="Times New Roman"/>
                <a:sym typeface="Times New Roman"/>
              </a:defRPr>
            </a:pPr>
            <a:r>
              <a:t>Railroads, steamship, and telegraphs made possible:</a:t>
            </a:r>
          </a:p>
          <a:p>
            <a:pPr lvl="1" marL="196320" indent="-78528" defTabSz="108852">
              <a:spcBef>
                <a:spcPts val="600"/>
              </a:spcBef>
              <a:defRPr sz="1200">
                <a:latin typeface="Times New Roman"/>
                <a:ea typeface="Times New Roman"/>
                <a:cs typeface="Times New Roman"/>
                <a:sym typeface="Times New Roman"/>
              </a:defRPr>
            </a:pPr>
            <a:r>
              <a:t>Mass transport of goods</a:t>
            </a:r>
          </a:p>
          <a:p>
            <a:pPr lvl="1" marL="196320" indent="-78528" defTabSz="108852">
              <a:spcBef>
                <a:spcPts val="600"/>
              </a:spcBef>
              <a:defRPr sz="1200">
                <a:latin typeface="Times New Roman"/>
                <a:ea typeface="Times New Roman"/>
                <a:cs typeface="Times New Roman"/>
                <a:sym typeface="Times New Roman"/>
              </a:defRPr>
            </a:pPr>
            <a:r>
              <a:t>Mass transport of information</a:t>
            </a:r>
          </a:p>
          <a:p>
            <a:pPr lvl="1" marL="196320" indent="-78528" defTabSz="108852">
              <a:spcBef>
                <a:spcPts val="600"/>
              </a:spcBef>
              <a:defRPr sz="1200">
                <a:latin typeface="Times New Roman"/>
                <a:ea typeface="Times New Roman"/>
                <a:cs typeface="Times New Roman"/>
                <a:sym typeface="Times New Roman"/>
              </a:defRPr>
            </a:pPr>
            <a:r>
              <a:t>Mass transport of people—a greater share of the world’s population changed continents between 1845-1914 than at any time before or since, by far</a:t>
            </a:r>
          </a:p>
          <a:p>
            <a:pPr marL="78528" indent="-78528" defTabSz="108852">
              <a:spcBef>
                <a:spcPts val="600"/>
              </a:spcBef>
              <a:defRPr sz="1200">
                <a:latin typeface="Times New Roman"/>
                <a:ea typeface="Times New Roman"/>
                <a:cs typeface="Times New Roman"/>
                <a:sym typeface="Times New Roman"/>
              </a:defRPr>
            </a:pPr>
            <a:r>
              <a:t>Connection to world markets not perceived as an unmixed good: Melissa Dell’s anecdote from Peru:</a:t>
            </a:r>
          </a:p>
          <a:p>
            <a:pPr lvl="1" marL="196320" indent="-78528" defTabSz="108852">
              <a:spcBef>
                <a:spcPts val="600"/>
              </a:spcBef>
              <a:defRPr sz="1200">
                <a:latin typeface="Times New Roman"/>
                <a:ea typeface="Times New Roman"/>
                <a:cs typeface="Times New Roman"/>
                <a:sym typeface="Times New Roman"/>
              </a:defRPr>
            </a:pPr>
            <a:r>
              <a:t>The steamship made it feasible for Peruvian wool producers to sell to Britain. </a:t>
            </a:r>
          </a:p>
          <a:p>
            <a:pPr lvl="1" marL="196320" indent="-78528" defTabSz="108852">
              <a:spcBef>
                <a:spcPts val="600"/>
              </a:spcBef>
              <a:defRPr sz="1200">
                <a:latin typeface="Times New Roman"/>
                <a:ea typeface="Times New Roman"/>
                <a:cs typeface="Times New Roman"/>
                <a:sym typeface="Times New Roman"/>
              </a:defRPr>
            </a:pPr>
            <a:r>
              <a:t>Peasants knew an increase in wool prices would lead to land grabs. Attempted to stop the construction of a railroad from wool producing areas to the coast. </a:t>
            </a:r>
          </a:p>
          <a:p>
            <a:pPr lvl="1" marL="196320" indent="-78528" defTabSz="108852">
              <a:spcBef>
                <a:spcPts val="600"/>
              </a:spcBef>
              <a:defRPr sz="1200">
                <a:latin typeface="Times New Roman"/>
                <a:ea typeface="Times New Roman"/>
                <a:cs typeface="Times New Roman"/>
                <a:sym typeface="Times New Roman"/>
              </a:defRPr>
            </a:pPr>
            <a:r>
              <a:t>Many of the gains from trade seem to have been absorbed by quelling persistent peasant unrest (Jacobsen, 1993)</a:t>
            </a:r>
          </a:p>
          <a:p>
            <a:pPr marL="78528" indent="-78528" defTabSz="108852">
              <a:spcBef>
                <a:spcPts val="600"/>
              </a:spcBef>
              <a:defRPr sz="1200">
                <a:latin typeface="Times New Roman"/>
                <a:ea typeface="Times New Roman"/>
                <a:cs typeface="Times New Roman"/>
                <a:sym typeface="Times New Roman"/>
              </a:defRPr>
            </a:pPr>
            <a:r>
              <a:t>United Fruit Company &amp; co. (Dube, Kaplan, and Naidu (2011):</a:t>
            </a:r>
          </a:p>
          <a:p>
            <a:pPr lvl="1" marL="196320" indent="-78528" defTabSz="108852">
              <a:spcBef>
                <a:spcPts val="600"/>
              </a:spcBef>
              <a:defRPr sz="1200">
                <a:latin typeface="Times New Roman"/>
                <a:ea typeface="Times New Roman"/>
                <a:cs typeface="Times New Roman"/>
                <a:sym typeface="Times New Roman"/>
              </a:defRPr>
            </a:pPr>
            <a:r>
              <a:t>Eisenhower was easily grifted by corporations. So were other presidents:</a:t>
            </a:r>
          </a:p>
          <a:p>
            <a:pPr lvl="1" marL="196320" indent="-78528" defTabSz="108852">
              <a:spcBef>
                <a:spcPts val="600"/>
              </a:spcBef>
              <a:defRPr sz="1200">
                <a:latin typeface="Times New Roman"/>
                <a:ea typeface="Times New Roman"/>
                <a:cs typeface="Times New Roman"/>
                <a:sym typeface="Times New Roman"/>
              </a:defRPr>
            </a:pPr>
            <a:r>
              <a:t>The authorization of the overthrow of the Arbenz regime in Guatemala</a:t>
            </a:r>
          </a:p>
          <a:p>
            <a:pPr lvl="1" marL="196320" indent="-78528" defTabSz="108852">
              <a:spcBef>
                <a:spcPts val="600"/>
              </a:spcBef>
              <a:defRPr sz="1200">
                <a:latin typeface="Times New Roman"/>
                <a:ea typeface="Times New Roman"/>
                <a:cs typeface="Times New Roman"/>
                <a:sym typeface="Times New Roman"/>
              </a:defRPr>
            </a:pPr>
            <a:r>
              <a:t>U.S. and Belgian operations to neutralize the Lumumba government in the Congo after it refused to allow copper-rich Katanga to secede</a:t>
            </a:r>
          </a:p>
          <a:p>
            <a:pPr lvl="1" marL="196320" indent="-78528" defTabSz="108852">
              <a:spcBef>
                <a:spcPts val="600"/>
              </a:spcBef>
              <a:defRPr sz="1200">
                <a:latin typeface="Times New Roman"/>
                <a:ea typeface="Times New Roman"/>
                <a:cs typeface="Times New Roman"/>
                <a:sym typeface="Times New Roman"/>
              </a:defRPr>
            </a:pPr>
            <a:r>
              <a:t> Salvador Allende’s 	acceleration of the nationalization of Chile’s copper industry </a:t>
            </a:r>
          </a:p>
        </p:txBody>
      </p:sp>
      <p:sp>
        <p:nvSpPr>
          <p:cNvPr id="12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27" name="Image" descr="Image"/>
          <p:cNvPicPr>
            <a:picLocks noChangeAspect="1"/>
          </p:cNvPicPr>
          <p:nvPr/>
        </p:nvPicPr>
        <p:blipFill>
          <a:blip r:embed="rId3">
            <a:extLst/>
          </a:blip>
          <a:stretch>
            <a:fillRect/>
          </a:stretch>
        </p:blipFill>
        <p:spPr>
          <a:xfrm>
            <a:off x="6407490" y="1083715"/>
            <a:ext cx="2607306" cy="1785183"/>
          </a:xfrm>
          <a:prstGeom prst="rect">
            <a:avLst/>
          </a:prstGeom>
          <a:ln w="12700">
            <a:miter lim="400000"/>
          </a:ln>
        </p:spPr>
      </p:pic>
      <p:pic>
        <p:nvPicPr>
          <p:cNvPr id="128" name="Image" descr="Image"/>
          <p:cNvPicPr>
            <a:picLocks noChangeAspect="1"/>
          </p:cNvPicPr>
          <p:nvPr/>
        </p:nvPicPr>
        <p:blipFill>
          <a:blip r:embed="rId4">
            <a:extLst/>
          </a:blip>
          <a:stretch>
            <a:fillRect/>
          </a:stretch>
        </p:blipFill>
        <p:spPr>
          <a:xfrm>
            <a:off x="6407490" y="2852399"/>
            <a:ext cx="2607306" cy="1813779"/>
          </a:xfrm>
          <a:prstGeom prst="rect">
            <a:avLst/>
          </a:prstGeom>
          <a:ln w="12700">
            <a:miter lim="400000"/>
          </a:ln>
        </p:spPr>
      </p:pic>
      <p:pic>
        <p:nvPicPr>
          <p:cNvPr id="129" name="Image" descr="Image"/>
          <p:cNvPicPr>
            <a:picLocks noChangeAspect="1"/>
          </p:cNvPicPr>
          <p:nvPr/>
        </p:nvPicPr>
        <p:blipFill>
          <a:blip r:embed="rId5">
            <a:extLst/>
          </a:blip>
          <a:stretch>
            <a:fillRect/>
          </a:stretch>
        </p:blipFill>
        <p:spPr>
          <a:xfrm>
            <a:off x="6407490" y="4666177"/>
            <a:ext cx="2607306" cy="2075203"/>
          </a:xfrm>
          <a:prstGeom prst="rect">
            <a:avLst/>
          </a:prstGeom>
          <a:ln w="12700">
            <a:miter lim="400000"/>
          </a:ln>
        </p:spPr>
      </p:pic>
      <p:pic>
        <p:nvPicPr>
          <p:cNvPr id="130"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8361" y="613425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501655"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Present at the Creation"/>
          <p:cNvSpPr txBox="1"/>
          <p:nvPr>
            <p:ph type="title"/>
          </p:nvPr>
        </p:nvSpPr>
        <p:spPr>
          <a:xfrm>
            <a:off x="124795" y="-1"/>
            <a:ext cx="8890001" cy="1261271"/>
          </a:xfrm>
          <a:prstGeom prst="rect">
            <a:avLst/>
          </a:prstGeom>
        </p:spPr>
        <p:txBody>
          <a:bodyPr/>
          <a:lstStyle>
            <a:lvl1pPr defTabSz="411479">
              <a:defRPr sz="7200"/>
            </a:lvl1pPr>
          </a:lstStyle>
          <a:p>
            <a:pPr/>
            <a:r>
              <a:t>Profit!</a:t>
            </a:r>
          </a:p>
        </p:txBody>
      </p:sp>
      <p:sp>
        <p:nvSpPr>
          <p:cNvPr id="135" name="Somehow, after World War II, nearly everything went right…"/>
          <p:cNvSpPr txBox="1"/>
          <p:nvPr>
            <p:ph type="body" sz="half" idx="1"/>
          </p:nvPr>
        </p:nvSpPr>
        <p:spPr>
          <a:xfrm>
            <a:off x="124795" y="1261267"/>
            <a:ext cx="5015933" cy="4687518"/>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Coup authorization leaked out into the financial markets:</a:t>
            </a:r>
          </a:p>
          <a:p>
            <a:pPr marL="117792" indent="-117792" defTabSz="163278">
              <a:spcBef>
                <a:spcPts val="900"/>
              </a:spcBef>
              <a:defRPr sz="1800">
                <a:latin typeface="Times New Roman"/>
                <a:ea typeface="Times New Roman"/>
                <a:cs typeface="Times New Roman"/>
                <a:sym typeface="Times New Roman"/>
              </a:defRPr>
            </a:pPr>
            <a:r>
              <a:t>22 “events”</a:t>
            </a:r>
          </a:p>
          <a:p>
            <a:pPr marL="117792" indent="-117792" defTabSz="163278">
              <a:spcBef>
                <a:spcPts val="900"/>
              </a:spcBef>
              <a:defRPr sz="1800">
                <a:latin typeface="Times New Roman"/>
                <a:ea typeface="Times New Roman"/>
                <a:cs typeface="Times New Roman"/>
                <a:sym typeface="Times New Roman"/>
              </a:defRPr>
            </a:pPr>
            <a:r>
              <a:t>Some people profited very handsomely</a:t>
            </a:r>
          </a:p>
          <a:p>
            <a:pPr marL="117792" indent="-117792" defTabSz="163278">
              <a:spcBef>
                <a:spcPts val="900"/>
              </a:spcBef>
              <a:defRPr sz="1800">
                <a:latin typeface="Times New Roman"/>
                <a:ea typeface="Times New Roman"/>
                <a:cs typeface="Times New Roman"/>
                <a:sym typeface="Times New Roman"/>
              </a:defRPr>
            </a:pPr>
            <a:r>
              <a:t>Focus on a four day return starting at the event date. </a:t>
            </a:r>
          </a:p>
          <a:p>
            <a:pPr marL="117792" indent="-117792" defTabSz="163278">
              <a:spcBef>
                <a:spcPts val="900"/>
              </a:spcBef>
              <a:defRPr sz="1800">
                <a:latin typeface="Times New Roman"/>
                <a:ea typeface="Times New Roman"/>
                <a:cs typeface="Times New Roman"/>
                <a:sym typeface="Times New Roman"/>
              </a:defRPr>
            </a:pPr>
            <a:r>
              <a:t>Control for four Fama-French factors</a:t>
            </a:r>
          </a:p>
          <a:p>
            <a:pPr lvl="1" marL="294480" indent="-117792" defTabSz="163278">
              <a:spcBef>
                <a:spcPts val="900"/>
              </a:spcBef>
              <a:defRPr sz="1800">
                <a:latin typeface="Times New Roman"/>
                <a:ea typeface="Times New Roman"/>
                <a:cs typeface="Times New Roman"/>
                <a:sym typeface="Times New Roman"/>
              </a:defRPr>
            </a:pPr>
            <a:r>
              <a:t>excess return on the NYSE</a:t>
            </a:r>
          </a:p>
          <a:p>
            <a:pPr lvl="1" marL="294480" indent="-117792" defTabSz="163278">
              <a:spcBef>
                <a:spcPts val="900"/>
              </a:spcBef>
              <a:defRPr sz="1800">
                <a:latin typeface="Times New Roman"/>
                <a:ea typeface="Times New Roman"/>
                <a:cs typeface="Times New Roman"/>
                <a:sym typeface="Times New Roman"/>
              </a:defRPr>
            </a:pPr>
            <a:r>
              <a:t>SMB (small)</a:t>
            </a:r>
          </a:p>
          <a:p>
            <a:pPr lvl="1" marL="294480" indent="-117792" defTabSz="163278">
              <a:spcBef>
                <a:spcPts val="900"/>
              </a:spcBef>
              <a:defRPr sz="1800">
                <a:latin typeface="Times New Roman"/>
                <a:ea typeface="Times New Roman"/>
                <a:cs typeface="Times New Roman"/>
                <a:sym typeface="Times New Roman"/>
              </a:defRPr>
            </a:pPr>
            <a:r>
              <a:t>HML (value)</a:t>
            </a:r>
          </a:p>
          <a:p>
            <a:pPr lvl="1" marL="294480" indent="-117792" defTabSz="163278">
              <a:spcBef>
                <a:spcPts val="900"/>
              </a:spcBef>
              <a:defRPr sz="1800">
                <a:latin typeface="Times New Roman"/>
                <a:ea typeface="Times New Roman"/>
                <a:cs typeface="Times New Roman"/>
                <a:sym typeface="Times New Roman"/>
              </a:defRPr>
            </a:pPr>
            <a:r>
              <a:t>MOM</a:t>
            </a:r>
          </a:p>
          <a:p>
            <a:pPr marL="117792" indent="-117792" defTabSz="163278">
              <a:spcBef>
                <a:spcPts val="900"/>
              </a:spcBef>
              <a:defRPr sz="1800">
                <a:latin typeface="Times New Roman"/>
                <a:ea typeface="Times New Roman"/>
                <a:cs typeface="Times New Roman"/>
                <a:sym typeface="Times New Roman"/>
              </a:defRPr>
            </a:pPr>
            <a:r>
              <a:t>Results: over 4 days after the decision date, a 10% excess return on equity positions…</a:t>
            </a:r>
          </a:p>
        </p:txBody>
      </p:sp>
      <p:sp>
        <p:nvSpPr>
          <p:cNvPr id="13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37" name="Image" descr="Image"/>
          <p:cNvPicPr>
            <a:picLocks noChangeAspect="1"/>
          </p:cNvPicPr>
          <p:nvPr/>
        </p:nvPicPr>
        <p:blipFill>
          <a:blip r:embed="rId3">
            <a:extLst/>
          </a:blip>
          <a:stretch>
            <a:fillRect/>
          </a:stretch>
        </p:blipFill>
        <p:spPr>
          <a:xfrm>
            <a:off x="5242075" y="1261269"/>
            <a:ext cx="3772721" cy="2502013"/>
          </a:xfrm>
          <a:prstGeom prst="rect">
            <a:avLst/>
          </a:prstGeom>
          <a:ln w="12700">
            <a:miter lim="400000"/>
          </a:ln>
        </p:spPr>
      </p:pic>
      <p:pic>
        <p:nvPicPr>
          <p:cNvPr id="138" name="Image" descr="Image"/>
          <p:cNvPicPr>
            <a:picLocks noChangeAspect="1"/>
          </p:cNvPicPr>
          <p:nvPr/>
        </p:nvPicPr>
        <p:blipFill>
          <a:blip r:embed="rId4">
            <a:extLst/>
          </a:blip>
          <a:stretch>
            <a:fillRect/>
          </a:stretch>
        </p:blipFill>
        <p:spPr>
          <a:xfrm>
            <a:off x="5337235" y="3380338"/>
            <a:ext cx="3677561" cy="3129236"/>
          </a:xfrm>
          <a:prstGeom prst="rect">
            <a:avLst/>
          </a:prstGeom>
          <a:ln w="12700">
            <a:miter lim="400000"/>
          </a:ln>
        </p:spPr>
      </p:pic>
      <p:pic>
        <p:nvPicPr>
          <p:cNvPr id="139"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5085" y="610977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1950000"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Present at the Creation"/>
          <p:cNvSpPr txBox="1"/>
          <p:nvPr>
            <p:ph type="title"/>
          </p:nvPr>
        </p:nvSpPr>
        <p:spPr>
          <a:xfrm>
            <a:off x="124795" y="-1"/>
            <a:ext cx="8890001" cy="1261271"/>
          </a:xfrm>
          <a:prstGeom prst="rect">
            <a:avLst/>
          </a:prstGeom>
        </p:spPr>
        <p:txBody>
          <a:bodyPr/>
          <a:lstStyle>
            <a:lvl1pPr defTabSz="411479">
              <a:defRPr sz="7200"/>
            </a:lvl1pPr>
          </a:lstStyle>
          <a:p>
            <a:pPr/>
            <a:r>
              <a:t>Today</a:t>
            </a:r>
          </a:p>
        </p:txBody>
      </p:sp>
      <p:sp>
        <p:nvSpPr>
          <p:cNvPr id="14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9737">
              <a:spcBef>
                <a:spcPts val="600"/>
              </a:spcBef>
              <a:buSzTx/>
              <a:buNone/>
              <a:defRPr b="1" sz="1650">
                <a:latin typeface="+mj-lt"/>
                <a:ea typeface="+mj-ea"/>
                <a:cs typeface="+mj-cs"/>
                <a:sym typeface="Helvetica"/>
              </a:defRPr>
            </a:pPr>
            <a:r>
              <a:t>Global comparative advantage:</a:t>
            </a:r>
          </a:p>
          <a:p>
            <a:pPr marL="86380" indent="-86380" defTabSz="119737">
              <a:spcBef>
                <a:spcPts val="600"/>
              </a:spcBef>
              <a:defRPr sz="1320">
                <a:latin typeface="Times New Roman"/>
                <a:ea typeface="Times New Roman"/>
                <a:cs typeface="Times New Roman"/>
                <a:sym typeface="Times New Roman"/>
              </a:defRPr>
            </a:pPr>
            <a:r>
              <a:t>Countries have an incentive to implement policies that will concentrate their comparative advantage in a leading sector </a:t>
            </a:r>
          </a:p>
          <a:p>
            <a:pPr marL="86380" indent="-86380" defTabSz="119737">
              <a:spcBef>
                <a:spcPts val="600"/>
              </a:spcBef>
              <a:defRPr sz="1320">
                <a:latin typeface="Times New Roman"/>
                <a:ea typeface="Times New Roman"/>
                <a:cs typeface="Times New Roman"/>
                <a:sym typeface="Times New Roman"/>
              </a:defRPr>
            </a:pPr>
            <a:r>
              <a:t>A few countries—South Korea or Taiwan—appear to have been successful at this. Many other times, these policies failed spectacularly</a:t>
            </a:r>
          </a:p>
          <a:p>
            <a:pPr marL="86380" indent="-86380" defTabSz="119737">
              <a:spcBef>
                <a:spcPts val="600"/>
              </a:spcBef>
              <a:defRPr sz="1320">
                <a:latin typeface="Times New Roman"/>
                <a:ea typeface="Times New Roman"/>
                <a:cs typeface="Times New Roman"/>
                <a:sym typeface="Times New Roman"/>
              </a:defRPr>
            </a:pPr>
            <a:r>
              <a:t>Development economists in the 1940s and 50s challenged the conventional wisdom that globalization had been beneficial for developing countries </a:t>
            </a:r>
          </a:p>
          <a:p>
            <a:pPr marL="86380" indent="-86380" defTabSz="119737">
              <a:spcBef>
                <a:spcPts val="600"/>
              </a:spcBef>
              <a:defRPr sz="1320">
                <a:latin typeface="Times New Roman"/>
                <a:ea typeface="Times New Roman"/>
                <a:cs typeface="Times New Roman"/>
                <a:sym typeface="Times New Roman"/>
              </a:defRPr>
            </a:pPr>
            <a:r>
              <a:t>Classical economists argued that trade integration should—if anything—benefit developing countries in the long-run because the supply of land is inelastic </a:t>
            </a:r>
          </a:p>
          <a:p>
            <a:pPr marL="86380" indent="-86380" defTabSz="119737">
              <a:spcBef>
                <a:spcPts val="600"/>
              </a:spcBef>
              <a:defRPr sz="1320">
                <a:latin typeface="Times New Roman"/>
                <a:ea typeface="Times New Roman"/>
                <a:cs typeface="Times New Roman"/>
                <a:sym typeface="Times New Roman"/>
              </a:defRPr>
            </a:pPr>
            <a:r>
              <a:t>Economists started to question this conventional wisdom in the aftermath of the Great Depression:</a:t>
            </a:r>
          </a:p>
          <a:p>
            <a:pPr lvl="1" marL="215952" indent="-86380" defTabSz="119737">
              <a:spcBef>
                <a:spcPts val="600"/>
              </a:spcBef>
              <a:defRPr sz="1320">
                <a:latin typeface="Times New Roman"/>
                <a:ea typeface="Times New Roman"/>
                <a:cs typeface="Times New Roman"/>
                <a:sym typeface="Times New Roman"/>
              </a:defRPr>
            </a:pPr>
            <a:r>
              <a:t>Kindleberger (1943): The terms of trade of agriculture decline over the long run due to Engel’s law. </a:t>
            </a:r>
          </a:p>
          <a:p>
            <a:pPr lvl="1" marL="215952" indent="-86380" defTabSz="119737">
              <a:spcBef>
                <a:spcPts val="600"/>
              </a:spcBef>
              <a:defRPr sz="1320">
                <a:latin typeface="Times New Roman"/>
                <a:ea typeface="Times New Roman"/>
                <a:cs typeface="Times New Roman"/>
                <a:sym typeface="Times New Roman"/>
              </a:defRPr>
            </a:pPr>
            <a:r>
              <a:t>Prebisch (1950): The terms of trade of agriculture decline; emphasized organized labor and industrial monopolies in developed countries as mechanisms. </a:t>
            </a:r>
          </a:p>
          <a:p>
            <a:pPr lvl="1" marL="215952" indent="-86380" defTabSz="119737">
              <a:spcBef>
                <a:spcPts val="600"/>
              </a:spcBef>
              <a:defRPr sz="1320">
                <a:latin typeface="Times New Roman"/>
                <a:ea typeface="Times New Roman"/>
                <a:cs typeface="Times New Roman"/>
                <a:sym typeface="Times New Roman"/>
              </a:defRPr>
            </a:pPr>
            <a:r>
              <a:t>Singer (1950): Agricultural terms of trade in decline. De-industrialization in developing countries. </a:t>
            </a:r>
          </a:p>
          <a:p>
            <a:pPr lvl="1" marL="215952" indent="-86380" defTabSz="119737">
              <a:spcBef>
                <a:spcPts val="600"/>
              </a:spcBef>
              <a:defRPr sz="1320">
                <a:latin typeface="Times New Roman"/>
                <a:ea typeface="Times New Roman"/>
                <a:cs typeface="Times New Roman"/>
                <a:sym typeface="Times New Roman"/>
              </a:defRPr>
            </a:pPr>
            <a:r>
              <a:t>Lewis (1954): Surplus labor leads the gains from technological progress in agriculture to accrue to consumers in the developed world. </a:t>
            </a:r>
          </a:p>
          <a:p>
            <a:pPr lvl="1" marL="215952" indent="-86380" defTabSz="119737">
              <a:spcBef>
                <a:spcPts val="600"/>
              </a:spcBef>
              <a:defRPr sz="1320">
                <a:latin typeface="Times New Roman"/>
                <a:ea typeface="Times New Roman"/>
                <a:cs typeface="Times New Roman"/>
                <a:sym typeface="Times New Roman"/>
              </a:defRPr>
            </a:pPr>
            <a:r>
              <a:t>Baran (1957); Furtado (1959): Most of the returns from trade accrue to large landowners or foreign investors and are spent abroad</a:t>
            </a:r>
          </a:p>
          <a:p>
            <a:pPr marL="86380" indent="-86380" defTabSz="119737">
              <a:spcBef>
                <a:spcPts val="600"/>
              </a:spcBef>
              <a:defRPr sz="1320">
                <a:latin typeface="Times New Roman"/>
                <a:ea typeface="Times New Roman"/>
                <a:cs typeface="Times New Roman"/>
                <a:sym typeface="Times New Roman"/>
              </a:defRPr>
            </a:pPr>
            <a:r>
              <a:t>But ISI was no more successful in the post-WWII world</a:t>
            </a:r>
          </a:p>
        </p:txBody>
      </p:sp>
      <p:sp>
        <p:nvSpPr>
          <p:cNvPr id="14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4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844" y="614649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3453333" fill="hold"/>
                                        <p:tgtEl>
                                          <p:spTgt spid="1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Present at the Creation"/>
          <p:cNvSpPr txBox="1"/>
          <p:nvPr>
            <p:ph type="title"/>
          </p:nvPr>
        </p:nvSpPr>
        <p:spPr>
          <a:xfrm>
            <a:off x="124795" y="-1"/>
            <a:ext cx="8890001" cy="1261271"/>
          </a:xfrm>
          <a:prstGeom prst="rect">
            <a:avLst/>
          </a:prstGeom>
        </p:spPr>
        <p:txBody>
          <a:bodyPr/>
          <a:lstStyle>
            <a:lvl1pPr>
              <a:defRPr sz="7000">
                <a:solidFill>
                  <a:srgbClr val="800000"/>
                </a:solidFill>
              </a:defRPr>
            </a:lvl1pPr>
          </a:lstStyle>
          <a:p>
            <a:pPr/>
            <a:r>
              <a:t>Foreign Aid</a:t>
            </a:r>
          </a:p>
        </p:txBody>
      </p:sp>
      <p:sp>
        <p:nvSpPr>
          <p:cNvPr id="15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The history of post-WWII foreign aid:</a:t>
            </a:r>
          </a:p>
          <a:p>
            <a:pPr marL="91092" indent="-91092" defTabSz="126268">
              <a:spcBef>
                <a:spcPts val="600"/>
              </a:spcBef>
              <a:defRPr sz="1392">
                <a:latin typeface="Times New Roman"/>
                <a:ea typeface="Times New Roman"/>
                <a:cs typeface="Times New Roman"/>
                <a:sym typeface="Times New Roman"/>
              </a:defRPr>
            </a:pPr>
            <a:r>
              <a:t>The heyday of foreign aid was in the 1950s</a:t>
            </a:r>
          </a:p>
          <a:p>
            <a:pPr marL="91092" indent="-91092" defTabSz="126268">
              <a:spcBef>
                <a:spcPts val="600"/>
              </a:spcBef>
              <a:defRPr sz="1392">
                <a:latin typeface="Times New Roman"/>
                <a:ea typeface="Times New Roman"/>
                <a:cs typeface="Times New Roman"/>
                <a:sym typeface="Times New Roman"/>
              </a:defRPr>
            </a:pPr>
            <a:r>
              <a:t>The Marshall Plan is the most famous instance, but large amounts of foreign aid also went to economies that would soon become the East Asian Tigers</a:t>
            </a:r>
          </a:p>
          <a:p>
            <a:pPr marL="91092" indent="-91092" defTabSz="126268">
              <a:spcBef>
                <a:spcPts val="600"/>
              </a:spcBef>
              <a:defRPr sz="1392">
                <a:latin typeface="Times New Roman"/>
                <a:ea typeface="Times New Roman"/>
                <a:cs typeface="Times New Roman"/>
                <a:sym typeface="Times New Roman"/>
              </a:defRPr>
            </a:pPr>
            <a:r>
              <a:t>Various qualitative accounts claim that the aid to these developing countries was highly successful, but to my knowledge no one has had an empirical strategy to test this hypothesis</a:t>
            </a:r>
          </a:p>
          <a:p>
            <a:pPr marL="91092" indent="-91092" defTabSz="126268">
              <a:spcBef>
                <a:spcPts val="600"/>
              </a:spcBef>
              <a:defRPr sz="1392">
                <a:latin typeface="Times New Roman"/>
                <a:ea typeface="Times New Roman"/>
                <a:cs typeface="Times New Roman"/>
                <a:sym typeface="Times New Roman"/>
              </a:defRPr>
            </a:pPr>
            <a:r>
              <a:t>A major motivation of this aid was to prevent the spread of Communism </a:t>
            </a:r>
          </a:p>
          <a:p>
            <a:pPr marL="0" indent="0" defTabSz="126268">
              <a:spcBef>
                <a:spcPts val="600"/>
              </a:spcBef>
              <a:buSzTx/>
              <a:buNone/>
              <a:defRPr b="1" sz="1740">
                <a:latin typeface="+mj-lt"/>
                <a:ea typeface="+mj-ea"/>
                <a:cs typeface="+mj-cs"/>
                <a:sym typeface="Helvetica"/>
              </a:defRPr>
            </a:pPr>
          </a:p>
          <a:p>
            <a:pPr marL="0" indent="0" defTabSz="126268">
              <a:spcBef>
                <a:spcPts val="600"/>
              </a:spcBef>
              <a:buSzTx/>
              <a:buNone/>
              <a:defRPr b="1" sz="1740">
                <a:latin typeface="+mj-lt"/>
                <a:ea typeface="+mj-ea"/>
                <a:cs typeface="+mj-cs"/>
                <a:sym typeface="Helvetica"/>
              </a:defRPr>
            </a:pPr>
            <a:r>
              <a:t>The Sachs-Easterly Debate</a:t>
            </a:r>
          </a:p>
          <a:p>
            <a:pPr marL="91092" indent="-91092" defTabSz="126268">
              <a:spcBef>
                <a:spcPts val="600"/>
              </a:spcBef>
              <a:defRPr sz="1392">
                <a:latin typeface="Times New Roman"/>
                <a:ea typeface="Times New Roman"/>
                <a:cs typeface="Times New Roman"/>
                <a:sym typeface="Times New Roman"/>
              </a:defRPr>
            </a:pPr>
            <a:r>
              <a:t>Sachs: Aid does incredible good, and we just be serious about giving more of it</a:t>
            </a:r>
          </a:p>
          <a:p>
            <a:pPr marL="91092" indent="-91092" defTabSz="126268">
              <a:spcBef>
                <a:spcPts val="600"/>
              </a:spcBef>
              <a:defRPr sz="1392">
                <a:latin typeface="Times New Roman"/>
                <a:ea typeface="Times New Roman"/>
                <a:cs typeface="Times New Roman"/>
                <a:sym typeface="Times New Roman"/>
              </a:defRPr>
            </a:pPr>
            <a:r>
              <a:t>Easterly: Most aid is siphoned off by corrupt governments and naive aid agency employees</a:t>
            </a:r>
          </a:p>
          <a:p>
            <a:pPr marL="91092" indent="-91092" defTabSz="126268">
              <a:spcBef>
                <a:spcPts val="600"/>
              </a:spcBef>
              <a:defRPr sz="1392">
                <a:latin typeface="Times New Roman"/>
                <a:ea typeface="Times New Roman"/>
                <a:cs typeface="Times New Roman"/>
                <a:sym typeface="Times New Roman"/>
              </a:defRPr>
            </a:pPr>
            <a:r>
              <a:t>Easterly: Most never reaches its intended recipient </a:t>
            </a:r>
          </a:p>
          <a:p>
            <a:pPr marL="91092" indent="-91092" defTabSz="126268">
              <a:spcBef>
                <a:spcPts val="600"/>
              </a:spcBef>
              <a:defRPr sz="1392">
                <a:latin typeface="Times New Roman"/>
                <a:ea typeface="Times New Roman"/>
                <a:cs typeface="Times New Roman"/>
                <a:sym typeface="Times New Roman"/>
              </a:defRPr>
            </a:pPr>
            <a:r>
              <a:t>Easterly: Aid focuses governments and entrepreneurs on pleasing foreign governments &amp; NGOs, and diverts them from taking steps to raise productivity</a:t>
            </a:r>
          </a:p>
          <a:p>
            <a:pPr marL="0" indent="0" defTabSz="126268">
              <a:spcBef>
                <a:spcPts val="600"/>
              </a:spcBef>
              <a:buSzTx/>
              <a:buNone/>
              <a:defRPr sz="1392">
                <a:latin typeface="Times New Roman"/>
                <a:ea typeface="Times New Roman"/>
                <a:cs typeface="Times New Roman"/>
                <a:sym typeface="Times New Roman"/>
              </a:defRPr>
            </a:pPr>
          </a:p>
          <a:p>
            <a:pPr marL="0" indent="0" defTabSz="126268">
              <a:spcBef>
                <a:spcPts val="600"/>
              </a:spcBef>
              <a:buSzTx/>
              <a:buNone/>
              <a:defRPr sz="1392">
                <a:latin typeface="Times New Roman"/>
                <a:ea typeface="Times New Roman"/>
                <a:cs typeface="Times New Roman"/>
                <a:sym typeface="Times New Roman"/>
              </a:defRPr>
            </a:pPr>
            <a:r>
              <a:t>5:15 minutes of audio</a:t>
            </a:r>
          </a:p>
        </p:txBody>
      </p:sp>
      <p:sp>
        <p:nvSpPr>
          <p:cNvPr id="15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5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844" y="61709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259994" fill="hold"/>
                                        <p:tgtEl>
                                          <p:spTgt spid="1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3"/>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